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handoutMasterIdLst>
    <p:handoutMasterId r:id="rId9"/>
  </p:handoutMasterIdLst>
  <p:sldIdLst>
    <p:sldId id="264" r:id="rId2"/>
    <p:sldId id="280" r:id="rId3"/>
    <p:sldId id="265" r:id="rId4"/>
    <p:sldId id="282" r:id="rId5"/>
    <p:sldId id="281" r:id="rId6"/>
    <p:sldId id="273" r:id="rId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290" autoAdjust="0"/>
  </p:normalViewPr>
  <p:slideViewPr>
    <p:cSldViewPr snapToGrid="0" snapToObjects="1">
      <p:cViewPr varScale="1">
        <p:scale>
          <a:sx n="64" d="100"/>
          <a:sy n="64" d="100"/>
        </p:scale>
        <p:origin x="96" y="811"/>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snapToGrid="0" snapToObjects="1">
      <p:cViewPr varScale="1">
        <p:scale>
          <a:sx n="107" d="100"/>
          <a:sy n="107" d="100"/>
        </p:scale>
        <p:origin x="4764" y="1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52C3ECBF-5D3D-434A-A1DC-141E90C7DD29}" type="datetimeFigureOut">
              <a:rPr lang="en-US" smtClean="0"/>
              <a:t>3/3/2024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64BA39CF-1624-4FB6-8EF3-BF68F5B6C3AB}" type="slidenum">
              <a:rPr lang="en-US" smtClean="0"/>
              <a:t>‹#›</a:t>
            </a:fld>
            <a:endParaRPr lang="en-US"/>
          </a:p>
        </p:txBody>
      </p:sp>
    </p:spTree>
    <p:extLst>
      <p:ext uri="{BB962C8B-B14F-4D97-AF65-F5344CB8AC3E}">
        <p14:creationId xmlns:p14="http://schemas.microsoft.com/office/powerpoint/2010/main" val="11008824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6" tIns="46588" rIns="93176" bIns="46588" rtlCol="0"/>
          <a:lstStyle>
            <a:lvl1pPr algn="r">
              <a:defRPr sz="1200"/>
            </a:lvl1pPr>
          </a:lstStyle>
          <a:p>
            <a:fld id="{B9E18ADF-9218-4AF8-A31F-743E7C7DEEC3}" type="datetimeFigureOut">
              <a:rPr lang="en-US" smtClean="0"/>
              <a:t>3/3/2024</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3176" tIns="46588" rIns="93176" bIns="46588"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4"/>
          </a:xfrm>
          <a:prstGeom prst="rect">
            <a:avLst/>
          </a:prstGeom>
        </p:spPr>
        <p:txBody>
          <a:bodyPr vert="horz" lIns="93176" tIns="46588" rIns="93176" bIns="46588"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4"/>
          </a:xfrm>
          <a:prstGeom prst="rect">
            <a:avLst/>
          </a:prstGeom>
        </p:spPr>
        <p:txBody>
          <a:bodyPr vert="horz" lIns="93176" tIns="46588" rIns="93176" bIns="46588" rtlCol="0" anchor="b"/>
          <a:lstStyle>
            <a:lvl1pPr algn="r">
              <a:defRPr sz="1200"/>
            </a:lvl1pPr>
          </a:lstStyle>
          <a:p>
            <a:fld id="{349B229A-5758-422F-AA5F-154E12A11F74}" type="slidenum">
              <a:rPr lang="en-US" smtClean="0"/>
              <a:t>‹#›</a:t>
            </a:fld>
            <a:endParaRPr lang="en-US"/>
          </a:p>
        </p:txBody>
      </p:sp>
    </p:spTree>
    <p:extLst>
      <p:ext uri="{BB962C8B-B14F-4D97-AF65-F5344CB8AC3E}">
        <p14:creationId xmlns:p14="http://schemas.microsoft.com/office/powerpoint/2010/main" val="4244465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3250" y="84138"/>
            <a:ext cx="5578475" cy="3138487"/>
          </a:xfrm>
        </p:spPr>
      </p:sp>
      <p:sp>
        <p:nvSpPr>
          <p:cNvPr id="4" name="Slide Number Placeholder 3"/>
          <p:cNvSpPr>
            <a:spLocks noGrp="1"/>
          </p:cNvSpPr>
          <p:nvPr>
            <p:ph type="sldNum" sz="quarter" idx="10"/>
          </p:nvPr>
        </p:nvSpPr>
        <p:spPr/>
        <p:txBody>
          <a:bodyPr/>
          <a:lstStyle/>
          <a:p>
            <a:fld id="{349B229A-5758-422F-AA5F-154E12A11F74}" type="slidenum">
              <a:rPr lang="en-US" smtClean="0"/>
              <a:t>1</a:t>
            </a:fld>
            <a:endParaRPr lang="en-US"/>
          </a:p>
        </p:txBody>
      </p:sp>
      <p:sp>
        <p:nvSpPr>
          <p:cNvPr id="5" name="Notes Placeholder 2">
            <a:extLst>
              <a:ext uri="{FF2B5EF4-FFF2-40B4-BE49-F238E27FC236}">
                <a16:creationId xmlns:a16="http://schemas.microsoft.com/office/drawing/2014/main" id="{86AE86F7-1857-B87E-AD3C-07E6C37A0349}"/>
              </a:ext>
            </a:extLst>
          </p:cNvPr>
          <p:cNvSpPr txBox="1">
            <a:spLocks/>
          </p:cNvSpPr>
          <p:nvPr/>
        </p:nvSpPr>
        <p:spPr>
          <a:xfrm>
            <a:off x="557361" y="3338514"/>
            <a:ext cx="5656051" cy="5185284"/>
          </a:xfrm>
          <a:prstGeom prst="rect">
            <a:avLst/>
          </a:prstGeom>
        </p:spPr>
        <p:txBody>
          <a:bodyPr vert="horz" lIns="93176" tIns="46588" rIns="93176" bIns="46588"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4705" indent="-174705">
              <a:buFont typeface="Arial" panose="020B0604020202020204" pitchFamily="34" charset="0"/>
              <a:buChar char="•"/>
            </a:pPr>
            <a:r>
              <a:rPr lang="en-US" sz="1800" dirty="0">
                <a:latin typeface="Arial Narrow" panose="020B0606020202030204" pitchFamily="34" charset="0"/>
              </a:rPr>
              <a:t>Introduction…</a:t>
            </a:r>
          </a:p>
          <a:p>
            <a:pPr marL="174705" indent="-174705">
              <a:buFont typeface="Arial" panose="020B0604020202020204" pitchFamily="34" charset="0"/>
              <a:buChar char="•"/>
            </a:pPr>
            <a:r>
              <a:rPr lang="en-US" sz="1800" u="sng" dirty="0">
                <a:latin typeface="Arial Narrow" panose="020B0606020202030204" pitchFamily="34" charset="0"/>
              </a:rPr>
              <a:t>Then, generally summarize the table attached to the Report and the Filters we applied:</a:t>
            </a:r>
          </a:p>
          <a:p>
            <a:pPr marL="174705" indent="-174705">
              <a:buFont typeface="Arial" panose="020B0604020202020204" pitchFamily="34" charset="0"/>
              <a:buChar char="•"/>
            </a:pPr>
            <a:r>
              <a:rPr lang="en-US" sz="1400" dirty="0">
                <a:latin typeface="Arial Narrow" panose="020B0606020202030204" pitchFamily="34" charset="0"/>
              </a:rPr>
              <a:t>1.0 Must be City owned (or easily/quickly purchased) (Purchasing a site would require longer schedule/higher costs.)</a:t>
            </a:r>
          </a:p>
          <a:p>
            <a:pPr marL="174705" indent="-174705">
              <a:buFont typeface="Arial" panose="020B0604020202020204" pitchFamily="34" charset="0"/>
              <a:buChar char="•"/>
            </a:pPr>
            <a:r>
              <a:rPr lang="en-US" sz="1400" dirty="0">
                <a:latin typeface="Arial Narrow" panose="020B0606020202030204" pitchFamily="34" charset="0"/>
              </a:rPr>
              <a:t>2.0  Must be &gt;2.5 acres. </a:t>
            </a:r>
          </a:p>
          <a:p>
            <a:pPr marL="174705" indent="-174705">
              <a:buFont typeface="Arial" panose="020B0604020202020204" pitchFamily="34" charset="0"/>
              <a:buChar char="•"/>
            </a:pPr>
            <a:r>
              <a:rPr lang="en-US" sz="1400" dirty="0">
                <a:latin typeface="Arial Narrow" panose="020B0606020202030204" pitchFamily="34" charset="0"/>
              </a:rPr>
              <a:t>3.0  Must not be a City Park with current uses, or with grant/deed restrictions.  </a:t>
            </a:r>
            <a:r>
              <a:rPr lang="en-US" sz="1400" dirty="0">
                <a:highlight>
                  <a:srgbClr val="FFFF00"/>
                </a:highlight>
                <a:latin typeface="Arial Narrow" panose="020B0606020202030204" pitchFamily="34" charset="0"/>
              </a:rPr>
              <a:t>(include John’s table) </a:t>
            </a:r>
          </a:p>
          <a:p>
            <a:pPr marL="174705" indent="-174705">
              <a:buFont typeface="Arial" panose="020B0604020202020204" pitchFamily="34" charset="0"/>
              <a:buChar char="•"/>
            </a:pPr>
            <a:r>
              <a:rPr lang="en-US" sz="1400" dirty="0">
                <a:latin typeface="Arial Narrow" panose="020B0606020202030204" pitchFamily="34" charset="0"/>
              </a:rPr>
              <a:t>4.0 Must not be a site currently used by the City for operations, or with inadequate available space after operations area is removed. </a:t>
            </a:r>
          </a:p>
          <a:p>
            <a:pPr marL="174705" indent="-174705">
              <a:buFont typeface="Arial" panose="020B0604020202020204" pitchFamily="34" charset="0"/>
              <a:buChar char="•"/>
            </a:pPr>
            <a:r>
              <a:rPr lang="en-US" sz="1400" dirty="0">
                <a:latin typeface="Arial Narrow" panose="020B0606020202030204" pitchFamily="34" charset="0"/>
              </a:rPr>
              <a:t>5.0 Must not be a site with significant floodplain impacts or that is used a detention pond for neighborhood drainage.  </a:t>
            </a:r>
          </a:p>
          <a:p>
            <a:pPr marL="174705" indent="-174705">
              <a:buFont typeface="Arial" panose="020B0604020202020204" pitchFamily="34" charset="0"/>
              <a:buChar char="•"/>
            </a:pPr>
            <a:r>
              <a:rPr lang="en-US" sz="1400" dirty="0">
                <a:latin typeface="Arial Narrow" panose="020B0606020202030204" pitchFamily="34" charset="0"/>
              </a:rPr>
              <a:t>6.0 Finally, after seeing the 3 properties that remained, and making our own assumptions about what the public would choose, we created a “no sites that border a residential neighborhood/subdivision.”  </a:t>
            </a:r>
          </a:p>
          <a:p>
            <a:pPr marL="174705" indent="-174705">
              <a:buFont typeface="Arial" panose="020B0604020202020204" pitchFamily="34" charset="0"/>
              <a:buChar char="•"/>
            </a:pPr>
            <a:r>
              <a:rPr lang="en-US" sz="1400" dirty="0">
                <a:latin typeface="Arial Narrow" panose="020B0606020202030204" pitchFamily="34" charset="0"/>
              </a:rPr>
              <a:t>Typically, we would use these “automatic filters” to reduce a long list to a short list that we then rank and score to determine the most suitable site – but in this case, the long list filtering left us with one suitable site – which I will reveal as we work through the next slides…</a:t>
            </a:r>
          </a:p>
          <a:p>
            <a:pPr marL="174705" indent="-174705">
              <a:buFont typeface="Arial" panose="020B0604020202020204" pitchFamily="34" charset="0"/>
              <a:buChar char="•"/>
            </a:pPr>
            <a:endParaRPr lang="en-US" sz="1400" dirty="0">
              <a:latin typeface="Arial Narrow" panose="020B0606020202030204" pitchFamily="34" charset="0"/>
            </a:endParaRPr>
          </a:p>
          <a:p>
            <a:pPr marL="174705" indent="-174705">
              <a:buFont typeface="Arial" panose="020B0604020202020204" pitchFamily="34" charset="0"/>
              <a:buChar char="•"/>
            </a:pPr>
            <a:r>
              <a:rPr lang="en-US" sz="1400" dirty="0">
                <a:highlight>
                  <a:srgbClr val="FFFF00"/>
                </a:highlight>
                <a:latin typeface="Arial Narrow" panose="020B0606020202030204" pitchFamily="34" charset="0"/>
              </a:rPr>
              <a:t>Q:  Why was the airport site not on the original list we considered?</a:t>
            </a:r>
          </a:p>
        </p:txBody>
      </p:sp>
    </p:spTree>
    <p:extLst>
      <p:ext uri="{BB962C8B-B14F-4D97-AF65-F5344CB8AC3E}">
        <p14:creationId xmlns:p14="http://schemas.microsoft.com/office/powerpoint/2010/main" val="3813468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3250" y="84138"/>
            <a:ext cx="5578475" cy="3138487"/>
          </a:xfrm>
        </p:spPr>
      </p:sp>
      <p:sp>
        <p:nvSpPr>
          <p:cNvPr id="4" name="Slide Number Placeholder 3"/>
          <p:cNvSpPr>
            <a:spLocks noGrp="1"/>
          </p:cNvSpPr>
          <p:nvPr>
            <p:ph type="sldNum" sz="quarter" idx="10"/>
          </p:nvPr>
        </p:nvSpPr>
        <p:spPr/>
        <p:txBody>
          <a:bodyPr/>
          <a:lstStyle/>
          <a:p>
            <a:fld id="{349B229A-5758-422F-AA5F-154E12A11F74}" type="slidenum">
              <a:rPr lang="en-US" smtClean="0"/>
              <a:t>2</a:t>
            </a:fld>
            <a:endParaRPr lang="en-US"/>
          </a:p>
        </p:txBody>
      </p:sp>
      <p:sp>
        <p:nvSpPr>
          <p:cNvPr id="5" name="Notes Placeholder 2">
            <a:extLst>
              <a:ext uri="{FF2B5EF4-FFF2-40B4-BE49-F238E27FC236}">
                <a16:creationId xmlns:a16="http://schemas.microsoft.com/office/drawing/2014/main" id="{86AE86F7-1857-B87E-AD3C-07E6C37A0349}"/>
              </a:ext>
            </a:extLst>
          </p:cNvPr>
          <p:cNvSpPr txBox="1">
            <a:spLocks/>
          </p:cNvSpPr>
          <p:nvPr/>
        </p:nvSpPr>
        <p:spPr>
          <a:xfrm>
            <a:off x="557361" y="3338514"/>
            <a:ext cx="5656051" cy="5185284"/>
          </a:xfrm>
          <a:prstGeom prst="rect">
            <a:avLst/>
          </a:prstGeom>
        </p:spPr>
        <p:txBody>
          <a:bodyPr vert="horz" lIns="93176" tIns="46588" rIns="93176" bIns="46588"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4705" indent="-174705">
              <a:buFont typeface="Arial" panose="020B0604020202020204" pitchFamily="34" charset="0"/>
              <a:buChar char="•"/>
            </a:pPr>
            <a:r>
              <a:rPr lang="en-US" sz="1800" dirty="0">
                <a:latin typeface="Arial Narrow" panose="020B0606020202030204" pitchFamily="34" charset="0"/>
              </a:rPr>
              <a:t>Introduction…</a:t>
            </a:r>
          </a:p>
          <a:p>
            <a:pPr marL="174705" indent="-174705">
              <a:buFont typeface="Arial" panose="020B0604020202020204" pitchFamily="34" charset="0"/>
              <a:buChar char="•"/>
            </a:pPr>
            <a:r>
              <a:rPr lang="en-US" sz="1800" u="sng" dirty="0">
                <a:latin typeface="Arial Narrow" panose="020B0606020202030204" pitchFamily="34" charset="0"/>
              </a:rPr>
              <a:t>Then, generally summarize the table attached to the Report and the Filters we applied:</a:t>
            </a:r>
          </a:p>
          <a:p>
            <a:pPr marL="174705" indent="-174705">
              <a:buFont typeface="Arial" panose="020B0604020202020204" pitchFamily="34" charset="0"/>
              <a:buChar char="•"/>
            </a:pPr>
            <a:r>
              <a:rPr lang="en-US" sz="1400" dirty="0">
                <a:latin typeface="Arial Narrow" panose="020B0606020202030204" pitchFamily="34" charset="0"/>
              </a:rPr>
              <a:t>1.0 Must be City owned (or easily/quickly purchased) (Purchasing a site would require longer schedule/higher costs.)</a:t>
            </a:r>
          </a:p>
          <a:p>
            <a:pPr marL="174705" indent="-174705">
              <a:buFont typeface="Arial" panose="020B0604020202020204" pitchFamily="34" charset="0"/>
              <a:buChar char="•"/>
            </a:pPr>
            <a:r>
              <a:rPr lang="en-US" sz="1400" dirty="0">
                <a:latin typeface="Arial Narrow" panose="020B0606020202030204" pitchFamily="34" charset="0"/>
              </a:rPr>
              <a:t>2.0  Must be &gt;2.5 acres. </a:t>
            </a:r>
          </a:p>
          <a:p>
            <a:pPr marL="174705" indent="-174705">
              <a:buFont typeface="Arial" panose="020B0604020202020204" pitchFamily="34" charset="0"/>
              <a:buChar char="•"/>
            </a:pPr>
            <a:r>
              <a:rPr lang="en-US" sz="1400" dirty="0">
                <a:latin typeface="Arial Narrow" panose="020B0606020202030204" pitchFamily="34" charset="0"/>
              </a:rPr>
              <a:t>3.0  Must not be a City Park with current uses, or with grant/deed restrictions.  </a:t>
            </a:r>
            <a:r>
              <a:rPr lang="en-US" sz="1400" dirty="0">
                <a:highlight>
                  <a:srgbClr val="FFFF00"/>
                </a:highlight>
                <a:latin typeface="Arial Narrow" panose="020B0606020202030204" pitchFamily="34" charset="0"/>
              </a:rPr>
              <a:t>(include John’s table) </a:t>
            </a:r>
          </a:p>
          <a:p>
            <a:pPr marL="174705" indent="-174705">
              <a:buFont typeface="Arial" panose="020B0604020202020204" pitchFamily="34" charset="0"/>
              <a:buChar char="•"/>
            </a:pPr>
            <a:r>
              <a:rPr lang="en-US" sz="1400" dirty="0">
                <a:latin typeface="Arial Narrow" panose="020B0606020202030204" pitchFamily="34" charset="0"/>
              </a:rPr>
              <a:t>4.0 Must not be a site currently used by the City for operations, or with inadequate available space after operations area is removed. </a:t>
            </a:r>
          </a:p>
          <a:p>
            <a:pPr marL="174705" indent="-174705">
              <a:buFont typeface="Arial" panose="020B0604020202020204" pitchFamily="34" charset="0"/>
              <a:buChar char="•"/>
            </a:pPr>
            <a:r>
              <a:rPr lang="en-US" sz="1400" dirty="0">
                <a:latin typeface="Arial Narrow" panose="020B0606020202030204" pitchFamily="34" charset="0"/>
              </a:rPr>
              <a:t>5.0 Must not be a site with significant floodplain impacts or that is used a detention pond for neighborhood drainage.  </a:t>
            </a:r>
          </a:p>
          <a:p>
            <a:pPr marL="174705" indent="-174705">
              <a:buFont typeface="Arial" panose="020B0604020202020204" pitchFamily="34" charset="0"/>
              <a:buChar char="•"/>
            </a:pPr>
            <a:r>
              <a:rPr lang="en-US" sz="1400" dirty="0">
                <a:latin typeface="Arial Narrow" panose="020B0606020202030204" pitchFamily="34" charset="0"/>
              </a:rPr>
              <a:t>6.0 Finally, after seeing the 3 properties that remained, and making our own assumptions about what the public would choose, we created a “no sites that border a residential neighborhood/subdivision.”  </a:t>
            </a:r>
          </a:p>
          <a:p>
            <a:pPr marL="174705" indent="-174705">
              <a:buFont typeface="Arial" panose="020B0604020202020204" pitchFamily="34" charset="0"/>
              <a:buChar char="•"/>
            </a:pPr>
            <a:r>
              <a:rPr lang="en-US" sz="1400" dirty="0">
                <a:latin typeface="Arial Narrow" panose="020B0606020202030204" pitchFamily="34" charset="0"/>
              </a:rPr>
              <a:t>Typically, we would use these “automatic filters” to reduce a long list to a short list that we then rank and score to determine the most suitable site – but in this case, the long list filtering left us with one suitable site – which I will reveal as we work through the next slides…</a:t>
            </a:r>
          </a:p>
          <a:p>
            <a:pPr marL="174705" indent="-174705">
              <a:buFont typeface="Arial" panose="020B0604020202020204" pitchFamily="34" charset="0"/>
              <a:buChar char="•"/>
            </a:pPr>
            <a:endParaRPr lang="en-US" sz="1400" dirty="0">
              <a:latin typeface="Arial Narrow" panose="020B0606020202030204" pitchFamily="34" charset="0"/>
            </a:endParaRPr>
          </a:p>
          <a:p>
            <a:pPr marL="174705" indent="-174705">
              <a:buFont typeface="Arial" panose="020B0604020202020204" pitchFamily="34" charset="0"/>
              <a:buChar char="•"/>
            </a:pPr>
            <a:r>
              <a:rPr lang="en-US" sz="1400" dirty="0">
                <a:highlight>
                  <a:srgbClr val="FFFF00"/>
                </a:highlight>
                <a:latin typeface="Arial Narrow" panose="020B0606020202030204" pitchFamily="34" charset="0"/>
              </a:rPr>
              <a:t>Q:  Why was the airport site not on the original list we considered?</a:t>
            </a:r>
          </a:p>
        </p:txBody>
      </p:sp>
    </p:spTree>
    <p:extLst>
      <p:ext uri="{BB962C8B-B14F-4D97-AF65-F5344CB8AC3E}">
        <p14:creationId xmlns:p14="http://schemas.microsoft.com/office/powerpoint/2010/main" val="375450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1513" y="200025"/>
            <a:ext cx="5578475" cy="3138488"/>
          </a:xfrm>
        </p:spPr>
      </p:sp>
      <p:sp>
        <p:nvSpPr>
          <p:cNvPr id="3" name="Notes Placeholder 2"/>
          <p:cNvSpPr>
            <a:spLocks noGrp="1"/>
          </p:cNvSpPr>
          <p:nvPr>
            <p:ph type="body" idx="1"/>
          </p:nvPr>
        </p:nvSpPr>
        <p:spPr>
          <a:xfrm>
            <a:off x="557361" y="3338513"/>
            <a:ext cx="5656051" cy="5704229"/>
          </a:xfrm>
        </p:spPr>
        <p:txBody>
          <a:bodyPr/>
          <a:lstStyle/>
          <a:p>
            <a:pPr marL="174705" indent="-174705">
              <a:buFont typeface="Arial" panose="020B0604020202020204" pitchFamily="34" charset="0"/>
              <a:buChar char="•"/>
            </a:pPr>
            <a:r>
              <a:rPr lang="en-US" sz="1600" b="0" i="0" u="none" strike="noStrike" dirty="0">
                <a:effectLst/>
                <a:latin typeface="Arial Narrow" panose="020B0606020202030204" pitchFamily="34" charset="0"/>
              </a:rPr>
              <a:t>This first map is where we started in GIS.  Per GIS, 132 properties show as City-owned. Our GIS is not a perfect match for Payne Co. which shows that we own 144.  We checked the differences, and the sites missing from our GIS layer would not have survived our filters.  So, for the purpose of this exercise, we started with the 132 properties shown in GIS.)   </a:t>
            </a:r>
          </a:p>
          <a:p>
            <a:pPr marL="174705" indent="-174705">
              <a:buFont typeface="Arial" panose="020B0604020202020204" pitchFamily="34" charset="0"/>
              <a:buChar char="•"/>
            </a:pPr>
            <a:r>
              <a:rPr lang="en-US" sz="1600" dirty="0">
                <a:latin typeface="Arial Narrow" panose="020B0606020202030204" pitchFamily="34" charset="0"/>
              </a:rPr>
              <a:t>Lake McMurtry’s land is farther west and not shown here. </a:t>
            </a:r>
          </a:p>
          <a:p>
            <a:pPr marL="174705" indent="-174705">
              <a:buFont typeface="Arial" panose="020B0604020202020204" pitchFamily="34" charset="0"/>
              <a:buChar char="•"/>
            </a:pPr>
            <a:r>
              <a:rPr lang="en-US" sz="1600" dirty="0">
                <a:latin typeface="Arial Narrow" panose="020B0606020202030204" pitchFamily="34" charset="0"/>
              </a:rPr>
              <a:t>On your Report, you’ll note that there are two exceptions to City-owned that we considered, but ruled out along the way.  (Airport, east of Perkins &amp; Highland School frontage)</a:t>
            </a:r>
          </a:p>
          <a:p>
            <a:pPr marL="174705" indent="-174705">
              <a:buFont typeface="Arial" panose="020B0604020202020204" pitchFamily="34" charset="0"/>
              <a:buChar char="•"/>
            </a:pPr>
            <a:endParaRPr lang="en-US" sz="1800" dirty="0">
              <a:latin typeface="Arial Narrow" panose="020B0606020202030204" pitchFamily="34" charset="0"/>
            </a:endParaRPr>
          </a:p>
          <a:p>
            <a:pPr marL="0" marR="0">
              <a:spcBef>
                <a:spcPts val="0"/>
              </a:spcBef>
              <a:spcAft>
                <a:spcPts val="0"/>
              </a:spcAft>
            </a:pPr>
            <a:r>
              <a:rPr lang="en-US" sz="800" dirty="0">
                <a:effectLst/>
                <a:latin typeface="Calibri" panose="020F0502020204030204" pitchFamily="34" charset="0"/>
                <a:ea typeface="Aptos" panose="020B0004020202020204" pitchFamily="34" charset="0"/>
              </a:rPr>
              <a:t>Candy, </a:t>
            </a:r>
          </a:p>
          <a:p>
            <a:pPr marL="0" marR="0">
              <a:spcBef>
                <a:spcPts val="0"/>
              </a:spcBef>
              <a:spcAft>
                <a:spcPts val="0"/>
              </a:spcAft>
            </a:pPr>
            <a:r>
              <a:rPr lang="en-US" sz="800" dirty="0">
                <a:effectLst/>
                <a:latin typeface="Calibri" panose="020F0502020204030204" pitchFamily="34" charset="0"/>
                <a:ea typeface="Aptos" panose="020B0004020202020204" pitchFamily="34" charset="0"/>
              </a:rPr>
              <a:t>I have tracked down the differences between the original 145 properties listed under the City of Stillwater on the Payne Country Assessor vs the 139 properties found in GIS. </a:t>
            </a:r>
          </a:p>
          <a:p>
            <a:pPr marL="342900" marR="0" lvl="0" indent="-342900">
              <a:spcBef>
                <a:spcPts val="0"/>
              </a:spcBef>
              <a:spcAft>
                <a:spcPts val="0"/>
              </a:spcAft>
              <a:buFont typeface="Calibri" panose="020F0502020204030204" pitchFamily="34" charset="0"/>
              <a:buChar char="-"/>
            </a:pPr>
            <a:r>
              <a:rPr lang="en-US" sz="800" dirty="0">
                <a:effectLst/>
                <a:latin typeface="Calibri" panose="020F0502020204030204" pitchFamily="34" charset="0"/>
                <a:ea typeface="Times New Roman" panose="02020603050405020304" pitchFamily="18" charset="0"/>
              </a:rPr>
              <a:t>6</a:t>
            </a:r>
            <a:r>
              <a:rPr lang="en-US" sz="800" baseline="30000" dirty="0">
                <a:effectLst/>
                <a:latin typeface="Calibri" panose="020F0502020204030204" pitchFamily="34" charset="0"/>
                <a:ea typeface="Times New Roman" panose="02020603050405020304" pitchFamily="18" charset="0"/>
              </a:rPr>
              <a:t>th</a:t>
            </a:r>
            <a:r>
              <a:rPr lang="en-US" sz="800" dirty="0">
                <a:effectLst/>
                <a:latin typeface="Calibri" panose="020F0502020204030204" pitchFamily="34" charset="0"/>
                <a:ea typeface="Times New Roman" panose="02020603050405020304" pitchFamily="18" charset="0"/>
              </a:rPr>
              <a:t> and Western: Payne County Assessor shows 6 properties here while GIS only shows 1.  </a:t>
            </a:r>
            <a:r>
              <a:rPr lang="en-US" sz="800" dirty="0">
                <a:effectLst/>
                <a:highlight>
                  <a:srgbClr val="FFFF00"/>
                </a:highlight>
                <a:latin typeface="Calibri" panose="020F0502020204030204" pitchFamily="34" charset="0"/>
                <a:ea typeface="Times New Roman" panose="02020603050405020304" pitchFamily="18" charset="0"/>
              </a:rPr>
              <a:t> (5)</a:t>
            </a:r>
            <a:endParaRPr lang="en-US" sz="800" dirty="0">
              <a:effectLst/>
              <a:highlight>
                <a:srgbClr val="FFFF00"/>
              </a:highligh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US" sz="800" dirty="0">
                <a:effectLst/>
                <a:latin typeface="Calibri" panose="020F0502020204030204" pitchFamily="34" charset="0"/>
                <a:ea typeface="Times New Roman" panose="02020603050405020304" pitchFamily="18" charset="0"/>
              </a:rPr>
              <a:t>44</a:t>
            </a:r>
            <a:r>
              <a:rPr lang="en-US" sz="800" baseline="30000" dirty="0">
                <a:effectLst/>
                <a:latin typeface="Calibri" panose="020F0502020204030204" pitchFamily="34" charset="0"/>
                <a:ea typeface="Times New Roman" panose="02020603050405020304" pitchFamily="18" charset="0"/>
              </a:rPr>
              <a:t>th</a:t>
            </a:r>
            <a:r>
              <a:rPr lang="en-US" sz="800" dirty="0">
                <a:effectLst/>
                <a:latin typeface="Calibri" panose="020F0502020204030204" pitchFamily="34" charset="0"/>
                <a:ea typeface="Times New Roman" panose="02020603050405020304" pitchFamily="18" charset="0"/>
              </a:rPr>
              <a:t> Tower: GIS does not cover land outside City limits, therefore this property was not included. </a:t>
            </a:r>
            <a:r>
              <a:rPr lang="en-US" sz="800" dirty="0">
                <a:effectLst/>
                <a:highlight>
                  <a:srgbClr val="FFFF00"/>
                </a:highlight>
                <a:latin typeface="Calibri" panose="020F0502020204030204" pitchFamily="34" charset="0"/>
                <a:ea typeface="Times New Roman" panose="02020603050405020304" pitchFamily="18" charset="0"/>
              </a:rPr>
              <a:t>(1)</a:t>
            </a:r>
            <a:endParaRPr lang="en-US" sz="800" dirty="0">
              <a:effectLst/>
              <a:highlight>
                <a:srgbClr val="FFFF00"/>
              </a:highligh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US" sz="800" dirty="0">
                <a:effectLst/>
                <a:latin typeface="Calibri" panose="020F0502020204030204" pitchFamily="34" charset="0"/>
                <a:ea typeface="Times New Roman" panose="02020603050405020304" pitchFamily="18" charset="0"/>
              </a:rPr>
              <a:t>32</a:t>
            </a:r>
            <a:r>
              <a:rPr lang="en-US" sz="800" baseline="30000" dirty="0">
                <a:effectLst/>
                <a:latin typeface="Calibri" panose="020F0502020204030204" pitchFamily="34" charset="0"/>
                <a:ea typeface="Times New Roman" panose="02020603050405020304" pitchFamily="18" charset="0"/>
              </a:rPr>
              <a:t>nd</a:t>
            </a:r>
            <a:r>
              <a:rPr lang="en-US" sz="800" dirty="0">
                <a:effectLst/>
                <a:latin typeface="Calibri" panose="020F0502020204030204" pitchFamily="34" charset="0"/>
                <a:ea typeface="Times New Roman" panose="02020603050405020304" pitchFamily="18" charset="0"/>
              </a:rPr>
              <a:t> Ave Booster Pump Station: GIS shows 32</a:t>
            </a:r>
            <a:r>
              <a:rPr lang="en-US" sz="800" baseline="30000" dirty="0">
                <a:effectLst/>
                <a:latin typeface="Calibri" panose="020F0502020204030204" pitchFamily="34" charset="0"/>
                <a:ea typeface="Times New Roman" panose="02020603050405020304" pitchFamily="18" charset="0"/>
              </a:rPr>
              <a:t>nd</a:t>
            </a:r>
            <a:r>
              <a:rPr lang="en-US" sz="800" dirty="0">
                <a:effectLst/>
                <a:latin typeface="Calibri" panose="020F0502020204030204" pitchFamily="34" charset="0"/>
                <a:ea typeface="Times New Roman" panose="02020603050405020304" pitchFamily="18" charset="0"/>
              </a:rPr>
              <a:t> BPS is owned by Pauline Wright, the assessor shows City of Stillwater. </a:t>
            </a:r>
            <a:r>
              <a:rPr lang="en-US" sz="800" dirty="0">
                <a:effectLst/>
                <a:highlight>
                  <a:srgbClr val="FFFF00"/>
                </a:highlight>
                <a:latin typeface="Calibri" panose="020F0502020204030204" pitchFamily="34" charset="0"/>
                <a:ea typeface="Times New Roman" panose="02020603050405020304" pitchFamily="18" charset="0"/>
              </a:rPr>
              <a:t>(1)</a:t>
            </a:r>
            <a:endParaRPr lang="en-US" sz="800" dirty="0">
              <a:effectLst/>
              <a:highlight>
                <a:srgbClr val="FFFF00"/>
              </a:highligh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US" sz="800" dirty="0">
                <a:effectLst/>
                <a:latin typeface="Calibri" panose="020F0502020204030204" pitchFamily="34" charset="0"/>
                <a:ea typeface="Times New Roman" panose="02020603050405020304" pitchFamily="18" charset="0"/>
              </a:rPr>
              <a:t>1414 S Western Rd: GIS shows property is owned by David and Liz Higgins and the assessor shows City of Stillwater.  </a:t>
            </a:r>
            <a:r>
              <a:rPr lang="en-US" sz="800" dirty="0">
                <a:effectLst/>
                <a:highlight>
                  <a:srgbClr val="FFFF00"/>
                </a:highlight>
                <a:latin typeface="Calibri" panose="020F0502020204030204" pitchFamily="34" charset="0"/>
                <a:ea typeface="Times New Roman" panose="02020603050405020304" pitchFamily="18" charset="0"/>
              </a:rPr>
              <a:t>(1)</a:t>
            </a:r>
            <a:endParaRPr lang="en-US" sz="800" dirty="0">
              <a:effectLst/>
              <a:highlight>
                <a:srgbClr val="FFFF00"/>
              </a:highligh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US" sz="800" dirty="0">
                <a:effectLst/>
                <a:latin typeface="Calibri" panose="020F0502020204030204" pitchFamily="34" charset="0"/>
                <a:ea typeface="Times New Roman" panose="02020603050405020304" pitchFamily="18" charset="0"/>
              </a:rPr>
              <a:t>13</a:t>
            </a:r>
            <a:r>
              <a:rPr lang="en-US" sz="800" baseline="30000" dirty="0">
                <a:effectLst/>
                <a:latin typeface="Calibri" panose="020F0502020204030204" pitchFamily="34" charset="0"/>
                <a:ea typeface="Times New Roman" panose="02020603050405020304" pitchFamily="18" charset="0"/>
              </a:rPr>
              <a:t>th</a:t>
            </a:r>
            <a:r>
              <a:rPr lang="en-US" sz="800" dirty="0">
                <a:effectLst/>
                <a:latin typeface="Calibri" panose="020F0502020204030204" pitchFamily="34" charset="0"/>
                <a:ea typeface="Times New Roman" panose="02020603050405020304" pitchFamily="18" charset="0"/>
              </a:rPr>
              <a:t> and Walnut: This property is owned by the Housing Authority of The City of Stillwater, which was not included in the GIS query.  </a:t>
            </a:r>
            <a:r>
              <a:rPr lang="en-US" sz="800" dirty="0">
                <a:effectLst/>
                <a:highlight>
                  <a:srgbClr val="FFFF00"/>
                </a:highlight>
                <a:latin typeface="Calibri" panose="020F0502020204030204" pitchFamily="34" charset="0"/>
                <a:ea typeface="Times New Roman" panose="02020603050405020304" pitchFamily="18" charset="0"/>
              </a:rPr>
              <a:t>(0, not counted in 132)</a:t>
            </a:r>
            <a:endParaRPr lang="en-US" sz="800" dirty="0">
              <a:effectLst/>
              <a:highlight>
                <a:srgbClr val="FFFF00"/>
              </a:highligh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US" sz="800" dirty="0">
                <a:effectLst/>
                <a:latin typeface="Calibri" panose="020F0502020204030204" pitchFamily="34" charset="0"/>
                <a:ea typeface="Times New Roman" panose="02020603050405020304" pitchFamily="18" charset="0"/>
              </a:rPr>
              <a:t>Pleasant Oaks: Assessor shows a strange property owned by the City that GIS doesn’t show. This seems like a drainage easement to my best guess.  </a:t>
            </a:r>
            <a:r>
              <a:rPr lang="en-US" sz="800" dirty="0">
                <a:effectLst/>
                <a:highlight>
                  <a:srgbClr val="FFFF00"/>
                </a:highlight>
                <a:latin typeface="Calibri" panose="020F0502020204030204" pitchFamily="34" charset="0"/>
                <a:ea typeface="Times New Roman" panose="02020603050405020304" pitchFamily="18" charset="0"/>
              </a:rPr>
              <a:t>(1)</a:t>
            </a:r>
            <a:endParaRPr lang="en-US" sz="800" dirty="0">
              <a:effectLst/>
              <a:highlight>
                <a:srgbClr val="FFFF00"/>
              </a:highligh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US" sz="800" dirty="0">
                <a:effectLst/>
                <a:latin typeface="Calibri" panose="020F0502020204030204" pitchFamily="34" charset="0"/>
                <a:ea typeface="Times New Roman" panose="02020603050405020304" pitchFamily="18" charset="0"/>
              </a:rPr>
              <a:t>Washington School: Assessor shows owned by the City, GIS shows owned by </a:t>
            </a:r>
            <a:r>
              <a:rPr lang="en-US" sz="800" dirty="0" err="1">
                <a:effectLst/>
                <a:latin typeface="Calibri" panose="020F0502020204030204" pitchFamily="34" charset="0"/>
                <a:ea typeface="Times New Roman" panose="02020603050405020304" pitchFamily="18" charset="0"/>
              </a:rPr>
              <a:t>Primeland</a:t>
            </a:r>
            <a:r>
              <a:rPr lang="en-US" sz="800" dirty="0">
                <a:effectLst/>
                <a:latin typeface="Calibri" panose="020F0502020204030204" pitchFamily="34" charset="0"/>
                <a:ea typeface="Times New Roman" panose="02020603050405020304" pitchFamily="18" charset="0"/>
              </a:rPr>
              <a:t> Properties.  </a:t>
            </a:r>
            <a:r>
              <a:rPr lang="en-US" sz="800" dirty="0">
                <a:effectLst/>
                <a:highlight>
                  <a:srgbClr val="FFFF00"/>
                </a:highlight>
                <a:latin typeface="Calibri" panose="020F0502020204030204" pitchFamily="34" charset="0"/>
                <a:ea typeface="Times New Roman" panose="02020603050405020304" pitchFamily="18" charset="0"/>
              </a:rPr>
              <a:t>(1)</a:t>
            </a:r>
            <a:endParaRPr lang="en-US" sz="800" dirty="0">
              <a:effectLst/>
              <a:highlight>
                <a:srgbClr val="FFFF00"/>
              </a:highligh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US" sz="800" dirty="0">
                <a:effectLst/>
                <a:latin typeface="Calibri" panose="020F0502020204030204" pitchFamily="34" charset="0"/>
                <a:ea typeface="Times New Roman" panose="02020603050405020304" pitchFamily="18" charset="0"/>
              </a:rPr>
              <a:t>Drainage Area east of Washington School: Assessor shows City ownership, GIS just shows this as Right-of-Way. </a:t>
            </a:r>
            <a:r>
              <a:rPr lang="en-US" sz="800" dirty="0">
                <a:effectLst/>
                <a:highlight>
                  <a:srgbClr val="FFFF00"/>
                </a:highlight>
                <a:latin typeface="Calibri" panose="020F0502020204030204" pitchFamily="34" charset="0"/>
                <a:ea typeface="Times New Roman" panose="02020603050405020304" pitchFamily="18" charset="0"/>
              </a:rPr>
              <a:t>(1)</a:t>
            </a:r>
            <a:endParaRPr lang="en-US" sz="800" dirty="0">
              <a:effectLst/>
              <a:highlight>
                <a:srgbClr val="FFFF00"/>
              </a:highligh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US" sz="800" dirty="0">
                <a:effectLst/>
                <a:latin typeface="Calibri" panose="020F0502020204030204" pitchFamily="34" charset="0"/>
                <a:ea typeface="Times New Roman" panose="02020603050405020304" pitchFamily="18" charset="0"/>
              </a:rPr>
              <a:t>Property just south of The Falls subdivision: Assessor shows this property owned by the City, while GIS shows ownership by </a:t>
            </a:r>
            <a:r>
              <a:rPr lang="en-US" sz="800" dirty="0" err="1">
                <a:effectLst/>
                <a:latin typeface="Calibri" panose="020F0502020204030204" pitchFamily="34" charset="0"/>
                <a:ea typeface="Times New Roman" panose="02020603050405020304" pitchFamily="18" charset="0"/>
              </a:rPr>
              <a:t>Rava</a:t>
            </a:r>
            <a:r>
              <a:rPr lang="en-US" sz="800" dirty="0">
                <a:effectLst/>
                <a:latin typeface="Calibri" panose="020F0502020204030204" pitchFamily="34" charset="0"/>
                <a:ea typeface="Times New Roman" panose="02020603050405020304" pitchFamily="18" charset="0"/>
              </a:rPr>
              <a:t> Ridge LLC. </a:t>
            </a:r>
            <a:r>
              <a:rPr lang="en-US" sz="800" dirty="0">
                <a:effectLst/>
                <a:highlight>
                  <a:srgbClr val="FFFF00"/>
                </a:highlight>
                <a:latin typeface="Calibri" panose="020F0502020204030204" pitchFamily="34" charset="0"/>
                <a:ea typeface="Times New Roman" panose="02020603050405020304" pitchFamily="18" charset="0"/>
              </a:rPr>
              <a:t>(1)</a:t>
            </a:r>
            <a:endParaRPr lang="en-US" sz="800" dirty="0">
              <a:effectLst/>
              <a:highlight>
                <a:srgbClr val="FFFF00"/>
              </a:highlight>
              <a:latin typeface="Calibri" panose="020F0502020204030204" pitchFamily="34" charset="0"/>
              <a:ea typeface="Calibri" panose="020F0502020204030204" pitchFamily="34" charset="0"/>
            </a:endParaRPr>
          </a:p>
          <a:p>
            <a:pPr marL="0" marR="0">
              <a:spcBef>
                <a:spcPts val="0"/>
              </a:spcBef>
              <a:spcAft>
                <a:spcPts val="0"/>
              </a:spcAft>
            </a:pPr>
            <a:r>
              <a:rPr lang="en-US" sz="800" dirty="0">
                <a:effectLst/>
                <a:latin typeface="Calibri" panose="020F0502020204030204" pitchFamily="34" charset="0"/>
                <a:ea typeface="Aptos" panose="020B0004020202020204" pitchFamily="34" charset="0"/>
              </a:rPr>
              <a:t> </a:t>
            </a:r>
          </a:p>
          <a:p>
            <a:pPr marL="0" marR="0">
              <a:spcBef>
                <a:spcPts val="0"/>
              </a:spcBef>
              <a:spcAft>
                <a:spcPts val="0"/>
              </a:spcAft>
            </a:pPr>
            <a:r>
              <a:rPr lang="en-US" sz="800" dirty="0">
                <a:effectLst/>
                <a:latin typeface="Calibri" panose="020F0502020204030204" pitchFamily="34" charset="0"/>
                <a:ea typeface="Aptos" panose="020B0004020202020204" pitchFamily="34" charset="0"/>
              </a:rPr>
              <a:t>My initial query was 139 properties owned by either the City of Stillwater or Stillwater Public Works Authority in GIS. This query still contained the 7 Chamber properties which you grouped into a single property on your overall spreadsheet, as well as adding the property owned by Bank of America in front of Highland Park School. This leaves you with 134 total properties, 132 of which are owned by the City. The 13 above properties account for the difference in GIS and the Payne County Assessor. I can show you these properties in both GIS and on the assessor map to hopefully clear this up. </a:t>
            </a:r>
          </a:p>
          <a:p>
            <a:pPr marL="174705" indent="-174705">
              <a:buFont typeface="Arial" panose="020B0604020202020204" pitchFamily="34" charset="0"/>
              <a:buChar char="•"/>
            </a:pPr>
            <a:endParaRPr lang="en-US" sz="1800" dirty="0">
              <a:latin typeface="Arial Narrow" panose="020B0606020202030204" pitchFamily="34" charset="0"/>
            </a:endParaRPr>
          </a:p>
          <a:p>
            <a:r>
              <a:rPr lang="en-US" sz="1800" dirty="0">
                <a:latin typeface="Arial Narrow" panose="020B0606020202030204" pitchFamily="34" charset="0"/>
              </a:rPr>
              <a:t> </a:t>
            </a:r>
          </a:p>
        </p:txBody>
      </p:sp>
      <p:sp>
        <p:nvSpPr>
          <p:cNvPr id="4" name="Slide Number Placeholder 3"/>
          <p:cNvSpPr>
            <a:spLocks noGrp="1"/>
          </p:cNvSpPr>
          <p:nvPr>
            <p:ph type="sldNum" sz="quarter" idx="10"/>
          </p:nvPr>
        </p:nvSpPr>
        <p:spPr/>
        <p:txBody>
          <a:bodyPr/>
          <a:lstStyle/>
          <a:p>
            <a:fld id="{349B229A-5758-422F-AA5F-154E12A11F74}" type="slidenum">
              <a:rPr lang="en-US" smtClean="0"/>
              <a:t>3</a:t>
            </a:fld>
            <a:endParaRPr lang="en-US" dirty="0"/>
          </a:p>
        </p:txBody>
      </p:sp>
    </p:spTree>
    <p:extLst>
      <p:ext uri="{BB962C8B-B14F-4D97-AF65-F5344CB8AC3E}">
        <p14:creationId xmlns:p14="http://schemas.microsoft.com/office/powerpoint/2010/main" val="3813733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3250" y="84138"/>
            <a:ext cx="5578475" cy="3138487"/>
          </a:xfrm>
        </p:spPr>
      </p:sp>
      <p:sp>
        <p:nvSpPr>
          <p:cNvPr id="4" name="Slide Number Placeholder 3"/>
          <p:cNvSpPr>
            <a:spLocks noGrp="1"/>
          </p:cNvSpPr>
          <p:nvPr>
            <p:ph type="sldNum" sz="quarter" idx="10"/>
          </p:nvPr>
        </p:nvSpPr>
        <p:spPr/>
        <p:txBody>
          <a:bodyPr/>
          <a:lstStyle/>
          <a:p>
            <a:fld id="{349B229A-5758-422F-AA5F-154E12A11F74}" type="slidenum">
              <a:rPr lang="en-US" smtClean="0"/>
              <a:t>4</a:t>
            </a:fld>
            <a:endParaRPr lang="en-US"/>
          </a:p>
        </p:txBody>
      </p:sp>
      <p:sp>
        <p:nvSpPr>
          <p:cNvPr id="5" name="Notes Placeholder 2">
            <a:extLst>
              <a:ext uri="{FF2B5EF4-FFF2-40B4-BE49-F238E27FC236}">
                <a16:creationId xmlns:a16="http://schemas.microsoft.com/office/drawing/2014/main" id="{86AE86F7-1857-B87E-AD3C-07E6C37A0349}"/>
              </a:ext>
            </a:extLst>
          </p:cNvPr>
          <p:cNvSpPr txBox="1">
            <a:spLocks/>
          </p:cNvSpPr>
          <p:nvPr/>
        </p:nvSpPr>
        <p:spPr>
          <a:xfrm>
            <a:off x="557361" y="3338514"/>
            <a:ext cx="5656051" cy="5185284"/>
          </a:xfrm>
          <a:prstGeom prst="rect">
            <a:avLst/>
          </a:prstGeom>
        </p:spPr>
        <p:txBody>
          <a:bodyPr vert="horz" lIns="93176" tIns="46588" rIns="93176" bIns="46588"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4705" indent="-174705">
              <a:buFont typeface="Arial" panose="020B0604020202020204" pitchFamily="34" charset="0"/>
              <a:buChar char="•"/>
            </a:pPr>
            <a:r>
              <a:rPr lang="en-US" sz="1800" dirty="0">
                <a:latin typeface="Arial Narrow" panose="020B0606020202030204" pitchFamily="34" charset="0"/>
              </a:rPr>
              <a:t>Introduction…</a:t>
            </a:r>
          </a:p>
          <a:p>
            <a:pPr marL="174705" indent="-174705">
              <a:buFont typeface="Arial" panose="020B0604020202020204" pitchFamily="34" charset="0"/>
              <a:buChar char="•"/>
            </a:pPr>
            <a:r>
              <a:rPr lang="en-US" sz="1800" u="sng" dirty="0">
                <a:latin typeface="Arial Narrow" panose="020B0606020202030204" pitchFamily="34" charset="0"/>
              </a:rPr>
              <a:t>Then, generally summarize the table attached to the Report and the Filters we applied:</a:t>
            </a:r>
          </a:p>
          <a:p>
            <a:pPr marL="174705" indent="-174705">
              <a:buFont typeface="Arial" panose="020B0604020202020204" pitchFamily="34" charset="0"/>
              <a:buChar char="•"/>
            </a:pPr>
            <a:r>
              <a:rPr lang="en-US" sz="1400" dirty="0">
                <a:latin typeface="Arial Narrow" panose="020B0606020202030204" pitchFamily="34" charset="0"/>
              </a:rPr>
              <a:t>1.0 Must be City owned (or easily/quickly purchased) (Purchasing a site would require longer schedule/higher costs.)</a:t>
            </a:r>
          </a:p>
          <a:p>
            <a:pPr marL="174705" indent="-174705">
              <a:buFont typeface="Arial" panose="020B0604020202020204" pitchFamily="34" charset="0"/>
              <a:buChar char="•"/>
            </a:pPr>
            <a:r>
              <a:rPr lang="en-US" sz="1400" dirty="0">
                <a:latin typeface="Arial Narrow" panose="020B0606020202030204" pitchFamily="34" charset="0"/>
              </a:rPr>
              <a:t>2.0  Must be &gt;2.5 acres. </a:t>
            </a:r>
          </a:p>
          <a:p>
            <a:pPr marL="174705" indent="-174705">
              <a:buFont typeface="Arial" panose="020B0604020202020204" pitchFamily="34" charset="0"/>
              <a:buChar char="•"/>
            </a:pPr>
            <a:r>
              <a:rPr lang="en-US" sz="1400" dirty="0">
                <a:latin typeface="Arial Narrow" panose="020B0606020202030204" pitchFamily="34" charset="0"/>
              </a:rPr>
              <a:t>3.0  Must not be a City Park with current uses, or with grant/deed restrictions.  </a:t>
            </a:r>
            <a:r>
              <a:rPr lang="en-US" sz="1400" dirty="0">
                <a:highlight>
                  <a:srgbClr val="FFFF00"/>
                </a:highlight>
                <a:latin typeface="Arial Narrow" panose="020B0606020202030204" pitchFamily="34" charset="0"/>
              </a:rPr>
              <a:t>(include John’s table) </a:t>
            </a:r>
          </a:p>
          <a:p>
            <a:pPr marL="174705" indent="-174705">
              <a:buFont typeface="Arial" panose="020B0604020202020204" pitchFamily="34" charset="0"/>
              <a:buChar char="•"/>
            </a:pPr>
            <a:r>
              <a:rPr lang="en-US" sz="1400" dirty="0">
                <a:latin typeface="Arial Narrow" panose="020B0606020202030204" pitchFamily="34" charset="0"/>
              </a:rPr>
              <a:t>4.0 Must not be a site currently used by the City for operations, or with inadequate available space after operations area is removed. </a:t>
            </a:r>
          </a:p>
          <a:p>
            <a:pPr marL="174705" indent="-174705">
              <a:buFont typeface="Arial" panose="020B0604020202020204" pitchFamily="34" charset="0"/>
              <a:buChar char="•"/>
            </a:pPr>
            <a:r>
              <a:rPr lang="en-US" sz="1400" dirty="0">
                <a:latin typeface="Arial Narrow" panose="020B0606020202030204" pitchFamily="34" charset="0"/>
              </a:rPr>
              <a:t>5.0 Must not be a site with significant floodplain impacts or that is used a detention pond for neighborhood drainage.  </a:t>
            </a:r>
          </a:p>
          <a:p>
            <a:pPr marL="174705" indent="-174705">
              <a:buFont typeface="Arial" panose="020B0604020202020204" pitchFamily="34" charset="0"/>
              <a:buChar char="•"/>
            </a:pPr>
            <a:r>
              <a:rPr lang="en-US" sz="1400" dirty="0">
                <a:latin typeface="Arial Narrow" panose="020B0606020202030204" pitchFamily="34" charset="0"/>
              </a:rPr>
              <a:t>6.0 Finally, after seeing the 3 properties that remained, and making our own assumptions about what the public would choose, we created a “no sites that border a residential neighborhood/subdivision.”  </a:t>
            </a:r>
          </a:p>
          <a:p>
            <a:pPr marL="174705" indent="-174705">
              <a:buFont typeface="Arial" panose="020B0604020202020204" pitchFamily="34" charset="0"/>
              <a:buChar char="•"/>
            </a:pPr>
            <a:r>
              <a:rPr lang="en-US" sz="1400" dirty="0">
                <a:latin typeface="Arial Narrow" panose="020B0606020202030204" pitchFamily="34" charset="0"/>
              </a:rPr>
              <a:t>Typically, we would use these “automatic filters” to reduce a long list to a short list that we then rank and score to determine the most suitable site – but in this case, the long list filtering left us with one suitable site – which I will reveal as we work through the next slides…</a:t>
            </a:r>
          </a:p>
          <a:p>
            <a:pPr marL="174705" indent="-174705">
              <a:buFont typeface="Arial" panose="020B0604020202020204" pitchFamily="34" charset="0"/>
              <a:buChar char="•"/>
            </a:pPr>
            <a:endParaRPr lang="en-US" sz="1400" dirty="0">
              <a:latin typeface="Arial Narrow" panose="020B0606020202030204" pitchFamily="34" charset="0"/>
            </a:endParaRPr>
          </a:p>
          <a:p>
            <a:pPr marL="174705" indent="-174705">
              <a:buFont typeface="Arial" panose="020B0604020202020204" pitchFamily="34" charset="0"/>
              <a:buChar char="•"/>
            </a:pPr>
            <a:r>
              <a:rPr lang="en-US" sz="1400" dirty="0">
                <a:highlight>
                  <a:srgbClr val="FFFF00"/>
                </a:highlight>
                <a:latin typeface="Arial Narrow" panose="020B0606020202030204" pitchFamily="34" charset="0"/>
              </a:rPr>
              <a:t>Q:  Why was the airport site not on the original list we considered?</a:t>
            </a:r>
          </a:p>
        </p:txBody>
      </p:sp>
    </p:spTree>
    <p:extLst>
      <p:ext uri="{BB962C8B-B14F-4D97-AF65-F5344CB8AC3E}">
        <p14:creationId xmlns:p14="http://schemas.microsoft.com/office/powerpoint/2010/main" val="2515290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3250" y="84138"/>
            <a:ext cx="5578475" cy="3138487"/>
          </a:xfrm>
        </p:spPr>
      </p:sp>
      <p:sp>
        <p:nvSpPr>
          <p:cNvPr id="4" name="Slide Number Placeholder 3"/>
          <p:cNvSpPr>
            <a:spLocks noGrp="1"/>
          </p:cNvSpPr>
          <p:nvPr>
            <p:ph type="sldNum" sz="quarter" idx="10"/>
          </p:nvPr>
        </p:nvSpPr>
        <p:spPr/>
        <p:txBody>
          <a:bodyPr/>
          <a:lstStyle/>
          <a:p>
            <a:fld id="{349B229A-5758-422F-AA5F-154E12A11F74}" type="slidenum">
              <a:rPr lang="en-US" smtClean="0"/>
              <a:t>5</a:t>
            </a:fld>
            <a:endParaRPr lang="en-US"/>
          </a:p>
        </p:txBody>
      </p:sp>
      <p:sp>
        <p:nvSpPr>
          <p:cNvPr id="5" name="Notes Placeholder 2">
            <a:extLst>
              <a:ext uri="{FF2B5EF4-FFF2-40B4-BE49-F238E27FC236}">
                <a16:creationId xmlns:a16="http://schemas.microsoft.com/office/drawing/2014/main" id="{86AE86F7-1857-B87E-AD3C-07E6C37A0349}"/>
              </a:ext>
            </a:extLst>
          </p:cNvPr>
          <p:cNvSpPr txBox="1">
            <a:spLocks/>
          </p:cNvSpPr>
          <p:nvPr/>
        </p:nvSpPr>
        <p:spPr>
          <a:xfrm>
            <a:off x="557361" y="3338514"/>
            <a:ext cx="5656051" cy="5185284"/>
          </a:xfrm>
          <a:prstGeom prst="rect">
            <a:avLst/>
          </a:prstGeom>
        </p:spPr>
        <p:txBody>
          <a:bodyPr vert="horz" lIns="93176" tIns="46588" rIns="93176" bIns="46588"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4705" indent="-174705">
              <a:buFont typeface="Arial" panose="020B0604020202020204" pitchFamily="34" charset="0"/>
              <a:buChar char="•"/>
            </a:pPr>
            <a:r>
              <a:rPr lang="en-US" sz="1800" dirty="0">
                <a:latin typeface="Arial Narrow" panose="020B0606020202030204" pitchFamily="34" charset="0"/>
              </a:rPr>
              <a:t>Introduction…</a:t>
            </a:r>
          </a:p>
          <a:p>
            <a:pPr marL="174705" indent="-174705">
              <a:buFont typeface="Arial" panose="020B0604020202020204" pitchFamily="34" charset="0"/>
              <a:buChar char="•"/>
            </a:pPr>
            <a:r>
              <a:rPr lang="en-US" sz="1800" u="sng" dirty="0">
                <a:latin typeface="Arial Narrow" panose="020B0606020202030204" pitchFamily="34" charset="0"/>
              </a:rPr>
              <a:t>Then, generally summarize the table attached to the Report and the Filters we applied:</a:t>
            </a:r>
          </a:p>
          <a:p>
            <a:pPr marL="174705" indent="-174705">
              <a:buFont typeface="Arial" panose="020B0604020202020204" pitchFamily="34" charset="0"/>
              <a:buChar char="•"/>
            </a:pPr>
            <a:r>
              <a:rPr lang="en-US" sz="1400" dirty="0">
                <a:latin typeface="Arial Narrow" panose="020B0606020202030204" pitchFamily="34" charset="0"/>
              </a:rPr>
              <a:t>1.0 Must be City owned (or easily/quickly purchased) (Purchasing a site would require longer schedule/higher costs.)</a:t>
            </a:r>
          </a:p>
          <a:p>
            <a:pPr marL="174705" indent="-174705">
              <a:buFont typeface="Arial" panose="020B0604020202020204" pitchFamily="34" charset="0"/>
              <a:buChar char="•"/>
            </a:pPr>
            <a:r>
              <a:rPr lang="en-US" sz="1400" dirty="0">
                <a:latin typeface="Arial Narrow" panose="020B0606020202030204" pitchFamily="34" charset="0"/>
              </a:rPr>
              <a:t>2.0  Must be &gt;2.5 acres. </a:t>
            </a:r>
          </a:p>
          <a:p>
            <a:pPr marL="174705" indent="-174705">
              <a:buFont typeface="Arial" panose="020B0604020202020204" pitchFamily="34" charset="0"/>
              <a:buChar char="•"/>
            </a:pPr>
            <a:r>
              <a:rPr lang="en-US" sz="1400" dirty="0">
                <a:latin typeface="Arial Narrow" panose="020B0606020202030204" pitchFamily="34" charset="0"/>
              </a:rPr>
              <a:t>3.0  Must not be a City Park with current uses, or with grant/deed restrictions.  </a:t>
            </a:r>
            <a:r>
              <a:rPr lang="en-US" sz="1400" dirty="0">
                <a:highlight>
                  <a:srgbClr val="FFFF00"/>
                </a:highlight>
                <a:latin typeface="Arial Narrow" panose="020B0606020202030204" pitchFamily="34" charset="0"/>
              </a:rPr>
              <a:t>(include John’s table) </a:t>
            </a:r>
          </a:p>
          <a:p>
            <a:pPr marL="174705" indent="-174705">
              <a:buFont typeface="Arial" panose="020B0604020202020204" pitchFamily="34" charset="0"/>
              <a:buChar char="•"/>
            </a:pPr>
            <a:r>
              <a:rPr lang="en-US" sz="1400" dirty="0">
                <a:latin typeface="Arial Narrow" panose="020B0606020202030204" pitchFamily="34" charset="0"/>
              </a:rPr>
              <a:t>4.0 Must not be a site currently used by the City for operations, or with inadequate available space after operations area is removed. </a:t>
            </a:r>
          </a:p>
          <a:p>
            <a:pPr marL="174705" indent="-174705">
              <a:buFont typeface="Arial" panose="020B0604020202020204" pitchFamily="34" charset="0"/>
              <a:buChar char="•"/>
            </a:pPr>
            <a:r>
              <a:rPr lang="en-US" sz="1400" dirty="0">
                <a:latin typeface="Arial Narrow" panose="020B0606020202030204" pitchFamily="34" charset="0"/>
              </a:rPr>
              <a:t>5.0 Must not be a site with significant floodplain impacts or that is used a detention pond for neighborhood drainage.  </a:t>
            </a:r>
          </a:p>
          <a:p>
            <a:pPr marL="174705" indent="-174705">
              <a:buFont typeface="Arial" panose="020B0604020202020204" pitchFamily="34" charset="0"/>
              <a:buChar char="•"/>
            </a:pPr>
            <a:r>
              <a:rPr lang="en-US" sz="1400" dirty="0">
                <a:latin typeface="Arial Narrow" panose="020B0606020202030204" pitchFamily="34" charset="0"/>
              </a:rPr>
              <a:t>6.0 Finally, after seeing the 3 properties that remained, and making our own assumptions about what the public would choose, we created a “no sites that border a residential neighborhood/subdivision.”  </a:t>
            </a:r>
          </a:p>
          <a:p>
            <a:pPr marL="174705" indent="-174705">
              <a:buFont typeface="Arial" panose="020B0604020202020204" pitchFamily="34" charset="0"/>
              <a:buChar char="•"/>
            </a:pPr>
            <a:r>
              <a:rPr lang="en-US" sz="1400" dirty="0">
                <a:latin typeface="Arial Narrow" panose="020B0606020202030204" pitchFamily="34" charset="0"/>
              </a:rPr>
              <a:t>Typically, we would use these “automatic filters” to reduce a long list to a short list that we then rank and score to determine the most suitable site – but in this case, the long list filtering left us with one suitable site – which I will reveal as we work through the next slides…</a:t>
            </a:r>
          </a:p>
          <a:p>
            <a:pPr marL="174705" indent="-174705">
              <a:buFont typeface="Arial" panose="020B0604020202020204" pitchFamily="34" charset="0"/>
              <a:buChar char="•"/>
            </a:pPr>
            <a:endParaRPr lang="en-US" sz="1400" dirty="0">
              <a:latin typeface="Arial Narrow" panose="020B0606020202030204" pitchFamily="34" charset="0"/>
            </a:endParaRPr>
          </a:p>
          <a:p>
            <a:pPr marL="174705" indent="-174705">
              <a:buFont typeface="Arial" panose="020B0604020202020204" pitchFamily="34" charset="0"/>
              <a:buChar char="•"/>
            </a:pPr>
            <a:r>
              <a:rPr lang="en-US" sz="1400" dirty="0">
                <a:highlight>
                  <a:srgbClr val="FFFF00"/>
                </a:highlight>
                <a:latin typeface="Arial Narrow" panose="020B0606020202030204" pitchFamily="34" charset="0"/>
              </a:rPr>
              <a:t>Q:  Why was the airport site not on the original list we considered?</a:t>
            </a:r>
          </a:p>
        </p:txBody>
      </p:sp>
    </p:spTree>
    <p:extLst>
      <p:ext uri="{BB962C8B-B14F-4D97-AF65-F5344CB8AC3E}">
        <p14:creationId xmlns:p14="http://schemas.microsoft.com/office/powerpoint/2010/main" val="373958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3250" y="84138"/>
            <a:ext cx="5578475" cy="3138487"/>
          </a:xfrm>
        </p:spPr>
      </p:sp>
      <p:sp>
        <p:nvSpPr>
          <p:cNvPr id="3" name="Notes Placeholder 2"/>
          <p:cNvSpPr>
            <a:spLocks noGrp="1"/>
          </p:cNvSpPr>
          <p:nvPr>
            <p:ph type="body" idx="1"/>
          </p:nvPr>
        </p:nvSpPr>
        <p:spPr>
          <a:xfrm>
            <a:off x="706295" y="3318594"/>
            <a:ext cx="6139031" cy="5704228"/>
          </a:xfrm>
        </p:spPr>
        <p:txBody>
          <a:bodyPr/>
          <a:lstStyle/>
          <a:p>
            <a:r>
              <a:rPr lang="en-US" sz="1400" b="1" u="sng" dirty="0" err="1">
                <a:solidFill>
                  <a:srgbClr val="000000"/>
                </a:solidFill>
              </a:rPr>
              <a:t>a</a:t>
            </a:r>
            <a:r>
              <a:rPr lang="en-US" sz="1400" b="1" u="sng" dirty="0" err="1"/>
              <a:t>asdf</a:t>
            </a:r>
            <a:endParaRPr lang="en-US" sz="1400" dirty="0">
              <a:latin typeface="Ebrima" panose="02000000000000000000" pitchFamily="2" charset="0"/>
              <a:ea typeface="Ebrima" panose="02000000000000000000" pitchFamily="2" charset="0"/>
              <a:cs typeface="Ebrima" panose="02000000000000000000" pitchFamily="2" charset="0"/>
            </a:endParaRPr>
          </a:p>
          <a:p>
            <a:endParaRPr lang="en-US" sz="1400" dirty="0"/>
          </a:p>
        </p:txBody>
      </p:sp>
      <p:sp>
        <p:nvSpPr>
          <p:cNvPr id="4" name="Slide Number Placeholder 3"/>
          <p:cNvSpPr>
            <a:spLocks noGrp="1"/>
          </p:cNvSpPr>
          <p:nvPr>
            <p:ph type="sldNum" sz="quarter" idx="10"/>
          </p:nvPr>
        </p:nvSpPr>
        <p:spPr/>
        <p:txBody>
          <a:bodyPr/>
          <a:lstStyle/>
          <a:p>
            <a:fld id="{349B229A-5758-422F-AA5F-154E12A11F74}" type="slidenum">
              <a:rPr lang="en-US" smtClean="0"/>
              <a:t>6</a:t>
            </a:fld>
            <a:endParaRPr lang="en-US"/>
          </a:p>
        </p:txBody>
      </p:sp>
    </p:spTree>
    <p:extLst>
      <p:ext uri="{BB962C8B-B14F-4D97-AF65-F5344CB8AC3E}">
        <p14:creationId xmlns:p14="http://schemas.microsoft.com/office/powerpoint/2010/main" val="1979645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sz="1800"/>
          </a:p>
        </p:txBody>
      </p:sp>
      <p:sp>
        <p:nvSpPr>
          <p:cNvPr id="9" name="Title 8"/>
          <p:cNvSpPr>
            <a:spLocks noGrp="1"/>
          </p:cNvSpPr>
          <p:nvPr>
            <p:ph type="ctrTitle"/>
          </p:nvPr>
        </p:nvSpPr>
        <p:spPr>
          <a:xfrm>
            <a:off x="572085" y="3337560"/>
            <a:ext cx="8640064"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17" name="Subtitle 16"/>
          <p:cNvSpPr>
            <a:spLocks noGrp="1"/>
          </p:cNvSpPr>
          <p:nvPr>
            <p:ph type="subTitle" idx="1"/>
          </p:nvPr>
        </p:nvSpPr>
        <p:spPr>
          <a:xfrm>
            <a:off x="577400" y="1544812"/>
            <a:ext cx="8640064"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19" name="Footer Placeholder 18"/>
          <p:cNvSpPr>
            <a:spLocks noGrp="1"/>
          </p:cNvSpPr>
          <p:nvPr>
            <p:ph type="ftr" sz="quarter" idx="11"/>
          </p:nvPr>
        </p:nvSpPr>
        <p:spPr>
          <a:xfrm>
            <a:off x="4165600" y="6422065"/>
            <a:ext cx="3860800" cy="365125"/>
          </a:xfrm>
          <a:prstGeom prst="rect">
            <a:avLst/>
          </a:prstGeom>
        </p:spPr>
        <p:txBody>
          <a:bodyPr/>
          <a:lstStyle/>
          <a:p>
            <a:endParaRPr lang="en-US"/>
          </a:p>
        </p:txBody>
      </p:sp>
      <p:sp>
        <p:nvSpPr>
          <p:cNvPr id="27" name="Slide Number Placeholder 26"/>
          <p:cNvSpPr>
            <a:spLocks noGrp="1"/>
          </p:cNvSpPr>
          <p:nvPr>
            <p:ph type="sldNum" sz="quarter" idx="12"/>
          </p:nvPr>
        </p:nvSpPr>
        <p:spPr>
          <a:xfrm>
            <a:off x="10871200" y="6422065"/>
            <a:ext cx="1016000" cy="365125"/>
          </a:xfrm>
          <a:prstGeom prst="rect">
            <a:avLst/>
          </a:prstGeom>
        </p:spPr>
        <p:txBody>
          <a:bodyPr/>
          <a:lstStyle/>
          <a:p>
            <a:fld id="{C2E40EA1-34C6-4EB5-911E-3EE2D99B115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5" name="Footer Placeholder 4"/>
          <p:cNvSpPr>
            <a:spLocks noGrp="1"/>
          </p:cNvSpPr>
          <p:nvPr>
            <p:ph type="ftr" sz="quarter" idx="11"/>
          </p:nvPr>
        </p:nvSpPr>
        <p:spPr>
          <a:xfrm>
            <a:off x="4165600" y="6422065"/>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10871200" y="6422065"/>
            <a:ext cx="1016000" cy="365125"/>
          </a:xfrm>
          <a:prstGeom prst="rect">
            <a:avLst/>
          </a:prstGeom>
        </p:spPr>
        <p:txBody>
          <a:bodyPr/>
          <a:lstStyle/>
          <a:p>
            <a:fld id="{C2E40EA1-34C6-4EB5-911E-3EE2D99B115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5" name="Footer Placeholder 4"/>
          <p:cNvSpPr>
            <a:spLocks noGrp="1"/>
          </p:cNvSpPr>
          <p:nvPr>
            <p:ph type="ftr" sz="quarter" idx="11"/>
          </p:nvPr>
        </p:nvSpPr>
        <p:spPr>
          <a:xfrm>
            <a:off x="4165600" y="6422065"/>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10871200" y="6422065"/>
            <a:ext cx="1016000" cy="365125"/>
          </a:xfrm>
          <a:prstGeom prst="rect">
            <a:avLst/>
          </a:prstGeom>
        </p:spPr>
        <p:txBody>
          <a:bodyPr/>
          <a:lstStyle/>
          <a:p>
            <a:fld id="{C2E40EA1-34C6-4EB5-911E-3EE2D99B115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5" name="Footer Placeholder 4"/>
          <p:cNvSpPr>
            <a:spLocks noGrp="1"/>
          </p:cNvSpPr>
          <p:nvPr>
            <p:ph type="ftr" sz="quarter" idx="11"/>
          </p:nvPr>
        </p:nvSpPr>
        <p:spPr>
          <a:xfrm>
            <a:off x="4165600" y="6422065"/>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10871200" y="6422065"/>
            <a:ext cx="1016000" cy="365125"/>
          </a:xfrm>
          <a:prstGeom prst="rect">
            <a:avLst/>
          </a:prstGeom>
        </p:spPr>
        <p:txBody>
          <a:bodyPr/>
          <a:lstStyle/>
          <a:p>
            <a:fld id="{C2E40EA1-34C6-4EB5-911E-3EE2D99B115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sz="1800"/>
          </a:p>
        </p:txBody>
      </p:sp>
      <p:sp>
        <p:nvSpPr>
          <p:cNvPr id="2" name="Title 1"/>
          <p:cNvSpPr>
            <a:spLocks noGrp="1"/>
          </p:cNvSpPr>
          <p:nvPr>
            <p:ph type="title"/>
          </p:nvPr>
        </p:nvSpPr>
        <p:spPr>
          <a:xfrm>
            <a:off x="914400" y="3583838"/>
            <a:ext cx="88392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3" name="Text Placeholder 2"/>
          <p:cNvSpPr>
            <a:spLocks noGrp="1"/>
          </p:cNvSpPr>
          <p:nvPr>
            <p:ph type="body" idx="1"/>
          </p:nvPr>
        </p:nvSpPr>
        <p:spPr>
          <a:xfrm>
            <a:off x="914400" y="2485800"/>
            <a:ext cx="88392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5" name="Footer Placeholder 4"/>
          <p:cNvSpPr>
            <a:spLocks noGrp="1"/>
          </p:cNvSpPr>
          <p:nvPr>
            <p:ph type="ftr" sz="quarter" idx="11"/>
          </p:nvPr>
        </p:nvSpPr>
        <p:spPr>
          <a:xfrm>
            <a:off x="4165600" y="6422065"/>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10871200" y="6422065"/>
            <a:ext cx="1016000" cy="365125"/>
          </a:xfrm>
          <a:prstGeom prst="rect">
            <a:avLst/>
          </a:prstGeom>
        </p:spPr>
        <p:txBody>
          <a:bodyPr/>
          <a:lstStyle/>
          <a:p>
            <a:fld id="{C2E40EA1-34C6-4EB5-911E-3EE2D99B115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956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68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6" name="Footer Placeholder 5"/>
          <p:cNvSpPr>
            <a:spLocks noGrp="1"/>
          </p:cNvSpPr>
          <p:nvPr>
            <p:ph type="ftr" sz="quarter" idx="11"/>
          </p:nvPr>
        </p:nvSpPr>
        <p:spPr>
          <a:xfrm>
            <a:off x="4165600" y="6422065"/>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10871200" y="6422065"/>
            <a:ext cx="1016000" cy="365125"/>
          </a:xfrm>
          <a:prstGeom prst="rect">
            <a:avLst/>
          </a:prstGeom>
        </p:spPr>
        <p:txBody>
          <a:bodyPr/>
          <a:lstStyle/>
          <a:p>
            <a:fld id="{C2E40EA1-34C6-4EB5-911E-3EE2D99B115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5486400"/>
            <a:ext cx="5386917"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5486400"/>
            <a:ext cx="5389033"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516912"/>
            <a:ext cx="5386917"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516912"/>
            <a:ext cx="53890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8" name="Footer Placeholder 7"/>
          <p:cNvSpPr>
            <a:spLocks noGrp="1"/>
          </p:cNvSpPr>
          <p:nvPr>
            <p:ph type="ftr" sz="quarter" idx="11"/>
          </p:nvPr>
        </p:nvSpPr>
        <p:spPr>
          <a:xfrm>
            <a:off x="4165600" y="6422065"/>
            <a:ext cx="3860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10871200" y="6422065"/>
            <a:ext cx="1016000" cy="365125"/>
          </a:xfrm>
          <a:prstGeom prst="rect">
            <a:avLst/>
          </a:prstGeom>
        </p:spPr>
        <p:txBody>
          <a:bodyPr/>
          <a:lstStyle/>
          <a:p>
            <a:fld id="{C2E40EA1-34C6-4EB5-911E-3EE2D99B115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9960864" cy="1143000"/>
          </a:xfrm>
        </p:spPr>
        <p:txBody>
          <a:bodyPr anchor="ctr"/>
          <a:lstStyle>
            <a:lvl1pPr algn="l">
              <a:defRPr sz="4600"/>
            </a:lvl1pPr>
          </a:lstStyle>
          <a:p>
            <a:r>
              <a:rPr kumimoji="0" lang="en-US"/>
              <a:t>Click to edit Master title style</a:t>
            </a:r>
          </a:p>
        </p:txBody>
      </p:sp>
      <p:sp>
        <p:nvSpPr>
          <p:cNvPr id="7" name="Date Placeholder 6"/>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8" name="Slide Number Placeholder 7"/>
          <p:cNvSpPr>
            <a:spLocks noGrp="1"/>
          </p:cNvSpPr>
          <p:nvPr>
            <p:ph type="sldNum" sz="quarter" idx="11"/>
          </p:nvPr>
        </p:nvSpPr>
        <p:spPr>
          <a:xfrm>
            <a:off x="10871200" y="6422065"/>
            <a:ext cx="1016000" cy="365125"/>
          </a:xfrm>
          <a:prstGeom prst="rect">
            <a:avLst/>
          </a:prstGeom>
        </p:spPr>
        <p:txBody>
          <a:bodyPr/>
          <a:lstStyle/>
          <a:p>
            <a:fld id="{C2E40EA1-34C6-4EB5-911E-3EE2D99B1150}" type="slidenum">
              <a:rPr lang="en-US" smtClean="0"/>
              <a:t>‹#›</a:t>
            </a:fld>
            <a:endParaRPr lang="en-US"/>
          </a:p>
        </p:txBody>
      </p:sp>
      <p:sp>
        <p:nvSpPr>
          <p:cNvPr id="9" name="Footer Placeholder 8"/>
          <p:cNvSpPr>
            <a:spLocks noGrp="1"/>
          </p:cNvSpPr>
          <p:nvPr>
            <p:ph type="ftr" sz="quarter" idx="12"/>
          </p:nvPr>
        </p:nvSpPr>
        <p:spPr>
          <a:xfrm>
            <a:off x="4165600" y="6422065"/>
            <a:ext cx="3860800" cy="365125"/>
          </a:xfrm>
          <a:prstGeom prst="rect">
            <a:avLst/>
          </a:prstGeom>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3" name="Footer Placeholder 2"/>
          <p:cNvSpPr>
            <a:spLocks noGrp="1"/>
          </p:cNvSpPr>
          <p:nvPr>
            <p:ph type="ftr" sz="quarter" idx="11"/>
          </p:nvPr>
        </p:nvSpPr>
        <p:spPr>
          <a:xfrm>
            <a:off x="4165600" y="6422065"/>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10871200" y="6422065"/>
            <a:ext cx="1016000" cy="365125"/>
          </a:xfrm>
          <a:prstGeom prst="rect">
            <a:avLst/>
          </a:prstGeom>
        </p:spPr>
        <p:txBody>
          <a:bodyPr/>
          <a:lstStyle/>
          <a:p>
            <a:fld id="{C2E40EA1-34C6-4EB5-911E-3EE2D99B11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185528"/>
            <a:ext cx="4267200" cy="730250"/>
          </a:xfrm>
        </p:spPr>
        <p:txBody>
          <a:bodyPr tIns="0" bIns="0" anchor="t"/>
          <a:lstStyle>
            <a:lvl1pPr algn="l">
              <a:buNone/>
              <a:defRPr sz="1800" b="1">
                <a:solidFill>
                  <a:schemeClr val="accent1"/>
                </a:solidFill>
              </a:defRPr>
            </a:lvl1pPr>
          </a:lstStyle>
          <a:p>
            <a:r>
              <a:rPr kumimoji="0" lang="en-US"/>
              <a:t>Click to edit Master title style</a:t>
            </a:r>
          </a:p>
        </p:txBody>
      </p:sp>
      <p:sp>
        <p:nvSpPr>
          <p:cNvPr id="3" name="Text Placeholder 2"/>
          <p:cNvSpPr>
            <a:spLocks noGrp="1"/>
          </p:cNvSpPr>
          <p:nvPr>
            <p:ph type="body" idx="2"/>
          </p:nvPr>
        </p:nvSpPr>
        <p:spPr>
          <a:xfrm>
            <a:off x="609600" y="214424"/>
            <a:ext cx="36576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609600" y="1981200"/>
            <a:ext cx="94488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6" name="Footer Placeholder 5"/>
          <p:cNvSpPr>
            <a:spLocks noGrp="1"/>
          </p:cNvSpPr>
          <p:nvPr>
            <p:ph type="ftr" sz="quarter" idx="11"/>
          </p:nvPr>
        </p:nvSpPr>
        <p:spPr>
          <a:xfrm>
            <a:off x="4165600" y="6422065"/>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10875264" y="6422065"/>
            <a:ext cx="1016000" cy="365125"/>
          </a:xfrm>
          <a:prstGeom prst="rect">
            <a:avLst/>
          </a:prstGeom>
        </p:spPr>
        <p:txBody>
          <a:bodyPr/>
          <a:lstStyle/>
          <a:p>
            <a:fld id="{C2E40EA1-34C6-4EB5-911E-3EE2D99B115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08976" y="1705709"/>
            <a:ext cx="4071824" cy="1253808"/>
          </a:xfrm>
        </p:spPr>
        <p:txBody>
          <a:bodyPr anchor="b"/>
          <a:lstStyle>
            <a:lvl1pPr algn="l">
              <a:buNone/>
              <a:defRPr sz="2200" b="1">
                <a:solidFill>
                  <a:schemeClr val="accent1"/>
                </a:solidFill>
              </a:defRPr>
            </a:lvl1pPr>
          </a:lstStyle>
          <a:p>
            <a:r>
              <a:rPr kumimoji="0" lang="en-US"/>
              <a:t>Click to edit Master title style</a:t>
            </a:r>
          </a:p>
        </p:txBody>
      </p:sp>
      <p:sp>
        <p:nvSpPr>
          <p:cNvPr id="3" name="Picture Placeholder 2"/>
          <p:cNvSpPr>
            <a:spLocks noGrp="1"/>
          </p:cNvSpPr>
          <p:nvPr>
            <p:ph type="pic" idx="1"/>
          </p:nvPr>
        </p:nvSpPr>
        <p:spPr>
          <a:xfrm>
            <a:off x="1420837" y="1019907"/>
            <a:ext cx="54864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a:t>Drag picture to placeholder or click icon to add</a:t>
            </a:r>
            <a:endParaRPr kumimoji="0" lang="en-US" dirty="0"/>
          </a:p>
        </p:txBody>
      </p:sp>
      <p:sp>
        <p:nvSpPr>
          <p:cNvPr id="4" name="Text Placeholder 3"/>
          <p:cNvSpPr>
            <a:spLocks noGrp="1"/>
          </p:cNvSpPr>
          <p:nvPr>
            <p:ph type="body" sz="half" idx="2"/>
          </p:nvPr>
        </p:nvSpPr>
        <p:spPr>
          <a:xfrm>
            <a:off x="7408979" y="2998765"/>
            <a:ext cx="4071821"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609600" y="6422065"/>
            <a:ext cx="2844800" cy="365125"/>
          </a:xfrm>
          <a:prstGeom prst="rect">
            <a:avLst/>
          </a:prstGeom>
        </p:spPr>
        <p:txBody>
          <a:bodyPr/>
          <a:lstStyle/>
          <a:p>
            <a:fld id="{B97FD5B1-5CD5-4789-B1C6-F4C0D5FE2BCB}" type="datetimeFigureOut">
              <a:rPr lang="en-US" smtClean="0"/>
              <a:t>3/3/2024</a:t>
            </a:fld>
            <a:endParaRPr lang="en-US"/>
          </a:p>
        </p:txBody>
      </p:sp>
      <p:sp>
        <p:nvSpPr>
          <p:cNvPr id="6" name="Footer Placeholder 5"/>
          <p:cNvSpPr>
            <a:spLocks noGrp="1"/>
          </p:cNvSpPr>
          <p:nvPr>
            <p:ph type="ftr" sz="quarter" idx="11"/>
          </p:nvPr>
        </p:nvSpPr>
        <p:spPr>
          <a:xfrm>
            <a:off x="4165600" y="6422065"/>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10871200" y="6422065"/>
            <a:ext cx="1016000" cy="365125"/>
          </a:xfrm>
          <a:prstGeom prst="rect">
            <a:avLst/>
          </a:prstGeom>
        </p:spPr>
        <p:txBody>
          <a:bodyPr/>
          <a:lstStyle/>
          <a:p>
            <a:fld id="{C2E40EA1-34C6-4EB5-911E-3EE2D99B115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609600" y="274638"/>
            <a:ext cx="10964934" cy="1143000"/>
          </a:xfrm>
          <a:prstGeom prst="rect">
            <a:avLst/>
          </a:prstGeom>
        </p:spPr>
        <p:txBody>
          <a:bodyPr vert="horz" lIns="45720" rIns="45720" anchor="ctr">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609600" y="1600201"/>
            <a:ext cx="10964934" cy="4464336"/>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pic>
        <p:nvPicPr>
          <p:cNvPr id="4" name="Picture 3"/>
          <p:cNvPicPr>
            <a:picLocks noChangeAspect="1"/>
          </p:cNvPicPr>
          <p:nvPr userDrawn="1"/>
        </p:nvPicPr>
        <p:blipFill>
          <a:blip r:embed="rId13" cstate="email">
            <a:extLst>
              <a:ext uri="{28A0092B-C50C-407E-A947-70E740481C1C}">
                <a14:useLocalDpi xmlns:a14="http://schemas.microsoft.com/office/drawing/2010/main" val="0"/>
              </a:ext>
            </a:extLst>
          </a:blip>
          <a:stretch>
            <a:fillRect/>
          </a:stretch>
        </p:blipFill>
        <p:spPr>
          <a:xfrm>
            <a:off x="609600" y="6170899"/>
            <a:ext cx="2415678" cy="330193"/>
          </a:xfrm>
          <a:prstGeom prst="rect">
            <a:avLst/>
          </a:prstGeom>
        </p:spPr>
      </p:pic>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b="1" kern="1200">
          <a:solidFill>
            <a:srgbClr val="FFFFFF"/>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rgbClr val="FFFFFF"/>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rgbClr val="FFFFFF"/>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rgbClr val="FFFFFF"/>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rgbClr val="FFFFFF"/>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rgbClr val="FFFFFF"/>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1609646"/>
            <a:ext cx="12192000" cy="36273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val="0"/>
              </a:ext>
            </a:extLst>
          </a:blip>
          <a:srcRect t="8110"/>
          <a:stretch/>
        </p:blipFill>
        <p:spPr>
          <a:xfrm>
            <a:off x="2138164" y="2193782"/>
            <a:ext cx="7915672" cy="2459100"/>
          </a:xfrm>
          <a:prstGeom prst="rect">
            <a:avLst/>
          </a:prstGeom>
        </p:spPr>
      </p:pic>
    </p:spTree>
    <p:extLst>
      <p:ext uri="{BB962C8B-B14F-4D97-AF65-F5344CB8AC3E}">
        <p14:creationId xmlns:p14="http://schemas.microsoft.com/office/powerpoint/2010/main" val="3068642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EE8C469-1CD8-3710-C284-1BC8541430CB}"/>
              </a:ext>
            </a:extLst>
          </p:cNvPr>
          <p:cNvSpPr txBox="1"/>
          <p:nvPr/>
        </p:nvSpPr>
        <p:spPr>
          <a:xfrm>
            <a:off x="4218834" y="3873669"/>
            <a:ext cx="5081954" cy="2369880"/>
          </a:xfrm>
          <a:prstGeom prst="rect">
            <a:avLst/>
          </a:prstGeom>
          <a:noFill/>
        </p:spPr>
        <p:txBody>
          <a:bodyPr wrap="square" rtlCol="0">
            <a:spAutoFit/>
          </a:bodyPr>
          <a:lstStyle/>
          <a:p>
            <a:r>
              <a:rPr lang="en-US" sz="2800" b="1" u="sng" dirty="0">
                <a:latin typeface="Calibri" panose="020F0502020204030204" pitchFamily="34" charset="0"/>
                <a:ea typeface="Calibri" panose="020F0502020204030204" pitchFamily="34" charset="0"/>
                <a:cs typeface="Calibri" panose="020F0502020204030204" pitchFamily="34" charset="0"/>
              </a:rPr>
              <a:t>Criteria/Filters Applied</a:t>
            </a:r>
          </a:p>
          <a:p>
            <a:pPr marL="285750"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1.0   City-Owned</a:t>
            </a:r>
          </a:p>
          <a:p>
            <a:pPr marL="285750"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2.0   Greater than 2.5 Acres</a:t>
            </a:r>
          </a:p>
          <a:p>
            <a:pPr marL="285750"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3.0   No City Parks w/ Restrictions</a:t>
            </a:r>
          </a:p>
          <a:p>
            <a:pPr marL="285750"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4.0   No Utilized City Facilities</a:t>
            </a:r>
          </a:p>
          <a:p>
            <a:pPr marL="285750"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5.0   No Floodplains, Detention Basins</a:t>
            </a:r>
          </a:p>
          <a:p>
            <a:pPr marL="285750"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6.0   No Borders Residential </a:t>
            </a:r>
          </a:p>
        </p:txBody>
      </p:sp>
      <p:sp>
        <p:nvSpPr>
          <p:cNvPr id="8" name="Rectangle 7"/>
          <p:cNvSpPr/>
          <p:nvPr/>
        </p:nvSpPr>
        <p:spPr>
          <a:xfrm>
            <a:off x="0" y="0"/>
            <a:ext cx="12192000" cy="36273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val="0"/>
              </a:ext>
            </a:extLst>
          </a:blip>
          <a:srcRect t="8110"/>
          <a:stretch/>
        </p:blipFill>
        <p:spPr>
          <a:xfrm>
            <a:off x="2138164" y="302281"/>
            <a:ext cx="7915672" cy="2459100"/>
          </a:xfrm>
          <a:prstGeom prst="rect">
            <a:avLst/>
          </a:prstGeom>
        </p:spPr>
      </p:pic>
      <p:sp>
        <p:nvSpPr>
          <p:cNvPr id="12" name="TextBox 11">
            <a:extLst>
              <a:ext uri="{FF2B5EF4-FFF2-40B4-BE49-F238E27FC236}">
                <a16:creationId xmlns:a16="http://schemas.microsoft.com/office/drawing/2014/main" id="{4EE8C469-1CD8-3710-C284-1BC8541430CB}"/>
              </a:ext>
            </a:extLst>
          </p:cNvPr>
          <p:cNvSpPr txBox="1"/>
          <p:nvPr/>
        </p:nvSpPr>
        <p:spPr>
          <a:xfrm>
            <a:off x="0" y="3010064"/>
            <a:ext cx="12191999" cy="677108"/>
          </a:xfrm>
          <a:prstGeom prst="rect">
            <a:avLst/>
          </a:prstGeom>
          <a:noFill/>
        </p:spPr>
        <p:txBody>
          <a:bodyPr wrap="square" rtlCol="0">
            <a:spAutoFit/>
          </a:bodyPr>
          <a:lstStyle/>
          <a:p>
            <a:pPr algn="ctr"/>
            <a:r>
              <a:rPr lang="en-US" sz="3800" b="1" spc="300" dirty="0">
                <a:solidFill>
                  <a:schemeClr val="bg2"/>
                </a:solidFill>
                <a:latin typeface="Calibri" panose="020F0502020204030204" pitchFamily="34" charset="0"/>
                <a:ea typeface="Calibri" panose="020F0502020204030204" pitchFamily="34" charset="0"/>
                <a:cs typeface="Calibri" panose="020F0502020204030204" pitchFamily="34" charset="0"/>
              </a:rPr>
              <a:t>SITE SELECTION</a:t>
            </a:r>
            <a:endParaRPr lang="en-US" sz="3800" spc="3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7424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159800" y="209210"/>
            <a:ext cx="9018429" cy="463747"/>
          </a:xfrm>
          <a:solidFill>
            <a:schemeClr val="accent6"/>
          </a:solidFill>
        </p:spPr>
        <p:txBody>
          <a:bodyPr>
            <a:noAutofit/>
          </a:bodyPr>
          <a:lstStyle/>
          <a:p>
            <a:r>
              <a:rPr lang="en-US" sz="2400" cap="all" dirty="0">
                <a:ln w="5000" cmpd="sng">
                  <a:solidFill>
                    <a:srgbClr val="FFFFFF">
                      <a:tint val="80000"/>
                      <a:shade val="99000"/>
                      <a:satMod val="500000"/>
                    </a:srgbClr>
                  </a:solidFill>
                  <a:prstDash val="solid"/>
                </a:ln>
                <a:solidFill>
                  <a:schemeClr val="tx1"/>
                </a:solidFill>
                <a:latin typeface="Ebrima" panose="02000000000000000000" pitchFamily="2" charset="0"/>
                <a:ea typeface="Ebrima" panose="02000000000000000000" pitchFamily="2" charset="0"/>
                <a:cs typeface="Ebrima" panose="02000000000000000000" pitchFamily="2" charset="0"/>
              </a:rPr>
              <a:t>&lt;candy’s slides here&gt;</a:t>
            </a:r>
            <a:endParaRPr lang="en-US" sz="2400" u="sng" dirty="0">
              <a:solidFill>
                <a:schemeClr val="tx1"/>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584788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241825"/>
            <a:ext cx="12192000" cy="58491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val="0"/>
              </a:ext>
            </a:extLst>
          </a:blip>
          <a:srcRect t="8110"/>
          <a:stretch/>
        </p:blipFill>
        <p:spPr>
          <a:xfrm>
            <a:off x="490733" y="526738"/>
            <a:ext cx="4466676" cy="1387627"/>
          </a:xfrm>
          <a:prstGeom prst="rect">
            <a:avLst/>
          </a:prstGeom>
        </p:spPr>
      </p:pic>
      <p:sp>
        <p:nvSpPr>
          <p:cNvPr id="6" name="TextBox 5">
            <a:extLst>
              <a:ext uri="{FF2B5EF4-FFF2-40B4-BE49-F238E27FC236}">
                <a16:creationId xmlns:a16="http://schemas.microsoft.com/office/drawing/2014/main" id="{4EE8C469-1CD8-3710-C284-1BC8541430CB}"/>
              </a:ext>
            </a:extLst>
          </p:cNvPr>
          <p:cNvSpPr txBox="1"/>
          <p:nvPr/>
        </p:nvSpPr>
        <p:spPr>
          <a:xfrm>
            <a:off x="861501" y="2274847"/>
            <a:ext cx="10594949" cy="3539430"/>
          </a:xfrm>
          <a:prstGeom prst="rect">
            <a:avLst/>
          </a:prstGeom>
          <a:noFill/>
        </p:spPr>
        <p:txBody>
          <a:bodyPr wrap="square" rtlCol="0">
            <a:spAutoFit/>
          </a:bodyPr>
          <a:lstStyle/>
          <a:p>
            <a:pPr marL="457200" indent="-457200">
              <a:buFont typeface="Arial" panose="020B0604020202020204" pitchFamily="34" charset="0"/>
              <a:buChar char="•"/>
            </a:pP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Possibilities at the new site – new Fire Station #2, Hargis Road reroute, Sanborn Lake, walking trails, new airport terminal, and new Ray and Linda Booker OSU Flight Center.</a:t>
            </a:r>
          </a:p>
          <a:p>
            <a:pPr marL="457200" indent="-457200">
              <a:buFont typeface="Arial" panose="020B0604020202020204" pitchFamily="34" charset="0"/>
              <a:buChar char="•"/>
            </a:pPr>
            <a:endPar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Rachel Wasserman has been in contact with other animal welfares that are near airports. She has not received concerns, but has received positive feedback of increased security with municipal buildings near each other and additional exposure for adoptions.</a:t>
            </a:r>
            <a:endPar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4182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1609646"/>
            <a:ext cx="12192000" cy="36273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val="0"/>
              </a:ext>
            </a:extLst>
          </a:blip>
          <a:srcRect t="8110"/>
          <a:stretch/>
        </p:blipFill>
        <p:spPr>
          <a:xfrm>
            <a:off x="2138164" y="1868830"/>
            <a:ext cx="7915672" cy="2459100"/>
          </a:xfrm>
          <a:prstGeom prst="rect">
            <a:avLst/>
          </a:prstGeom>
        </p:spPr>
      </p:pic>
      <p:sp>
        <p:nvSpPr>
          <p:cNvPr id="6" name="TextBox 5">
            <a:extLst>
              <a:ext uri="{FF2B5EF4-FFF2-40B4-BE49-F238E27FC236}">
                <a16:creationId xmlns:a16="http://schemas.microsoft.com/office/drawing/2014/main" id="{4EE8C469-1CD8-3710-C284-1BC8541430CB}"/>
              </a:ext>
            </a:extLst>
          </p:cNvPr>
          <p:cNvSpPr txBox="1"/>
          <p:nvPr/>
        </p:nvSpPr>
        <p:spPr>
          <a:xfrm>
            <a:off x="0" y="4484073"/>
            <a:ext cx="12191999" cy="677108"/>
          </a:xfrm>
          <a:prstGeom prst="rect">
            <a:avLst/>
          </a:prstGeom>
          <a:noFill/>
        </p:spPr>
        <p:txBody>
          <a:bodyPr wrap="square" rtlCol="0">
            <a:spAutoFit/>
          </a:bodyPr>
          <a:lstStyle/>
          <a:p>
            <a:pPr algn="ctr"/>
            <a:r>
              <a:rPr lang="en-US" sz="3800" b="1" spc="300" dirty="0">
                <a:solidFill>
                  <a:schemeClr val="bg2"/>
                </a:solidFill>
                <a:latin typeface="Calibri" panose="020F0502020204030204" pitchFamily="34" charset="0"/>
                <a:ea typeface="Calibri" panose="020F0502020204030204" pitchFamily="34" charset="0"/>
                <a:cs typeface="Calibri" panose="020F0502020204030204" pitchFamily="34" charset="0"/>
              </a:rPr>
              <a:t>Next steps…</a:t>
            </a:r>
            <a:endParaRPr lang="en-US" sz="3800" spc="3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70084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2A0906A-D52A-576D-67A2-A0BFBC3BCE1F}"/>
              </a:ext>
            </a:extLst>
          </p:cNvPr>
          <p:cNvGraphicFramePr>
            <a:graphicFrameLocks noGrp="1"/>
          </p:cNvGraphicFramePr>
          <p:nvPr>
            <p:extLst>
              <p:ext uri="{D42A27DB-BD31-4B8C-83A1-F6EECF244321}">
                <p14:modId xmlns:p14="http://schemas.microsoft.com/office/powerpoint/2010/main" val="1915758500"/>
              </p:ext>
            </p:extLst>
          </p:nvPr>
        </p:nvGraphicFramePr>
        <p:xfrm>
          <a:off x="3473449" y="2214563"/>
          <a:ext cx="6092581" cy="2830977"/>
        </p:xfrm>
        <a:graphic>
          <a:graphicData uri="http://schemas.openxmlformats.org/drawingml/2006/table">
            <a:tbl>
              <a:tblPr>
                <a:tableStyleId>{5C22544A-7EE6-4342-B048-85BDC9FD1C3A}</a:tableStyleId>
              </a:tblPr>
              <a:tblGrid>
                <a:gridCol w="6092581">
                  <a:extLst>
                    <a:ext uri="{9D8B030D-6E8A-4147-A177-3AD203B41FA5}">
                      <a16:colId xmlns:a16="http://schemas.microsoft.com/office/drawing/2014/main" val="3815459089"/>
                    </a:ext>
                  </a:extLst>
                </a:gridCol>
              </a:tblGrid>
              <a:tr h="545343">
                <a:tc>
                  <a:txBody>
                    <a:bodyPr/>
                    <a:lstStyle/>
                    <a:p>
                      <a:pPr algn="l" fontAlgn="b"/>
                      <a:r>
                        <a:rPr lang="en-US" sz="1400" u="sng" strike="noStrike">
                          <a:effectLst/>
                          <a:latin typeface="Calibri" panose="020F0502020204030204" pitchFamily="34" charset="0"/>
                          <a:ea typeface="Calibri" panose="020F0502020204030204" pitchFamily="34" charset="0"/>
                          <a:cs typeface="Calibri" panose="020F0502020204030204" pitchFamily="34" charset="0"/>
                        </a:rPr>
                        <a:t>Regulatory, Restrictions &amp; Environmental:</a:t>
                      </a:r>
                      <a:r>
                        <a:rPr lang="en-US" sz="1400" u="none" strike="noStrike">
                          <a:effectLst/>
                          <a:latin typeface="Calibri" panose="020F0502020204030204" pitchFamily="34" charset="0"/>
                          <a:ea typeface="Calibri" panose="020F0502020204030204" pitchFamily="34" charset="0"/>
                          <a:cs typeface="Calibri" panose="020F0502020204030204" pitchFamily="34" charset="0"/>
                        </a:rPr>
                        <a:t>  impacts to wildlife; area susceptible to increased noise; future use of site for other City purposes (Econ Dev, WU, PW, etc.); deed or use restrictions (LWCF, FAA, donor req'ts, etc.). </a:t>
                      </a:r>
                      <a:endParaRPr lang="en-US" sz="1400" b="0" i="0" u="none" strike="noStrike">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b"/>
                </a:tc>
                <a:extLst>
                  <a:ext uri="{0D108BD9-81ED-4DB2-BD59-A6C34878D82A}">
                    <a16:rowId xmlns:a16="http://schemas.microsoft.com/office/drawing/2014/main" val="539486741"/>
                  </a:ext>
                </a:extLst>
              </a:tr>
              <a:tr h="727124">
                <a:tc>
                  <a:txBody>
                    <a:bodyPr/>
                    <a:lstStyle/>
                    <a:p>
                      <a:pPr algn="l" fontAlgn="b"/>
                      <a:r>
                        <a:rPr lang="en-US" sz="1400" u="sng" strike="noStrike">
                          <a:effectLst/>
                          <a:latin typeface="Calibri" panose="020F0502020204030204" pitchFamily="34" charset="0"/>
                          <a:ea typeface="Calibri" panose="020F0502020204030204" pitchFamily="34" charset="0"/>
                          <a:cs typeface="Calibri" panose="020F0502020204030204" pitchFamily="34" charset="0"/>
                        </a:rPr>
                        <a:t>Pet Health:</a:t>
                      </a:r>
                      <a:r>
                        <a:rPr lang="en-US" sz="1400" u="none" strike="noStrike">
                          <a:effectLst/>
                          <a:latin typeface="Calibri" panose="020F0502020204030204" pitchFamily="34" charset="0"/>
                          <a:ea typeface="Calibri" panose="020F0502020204030204" pitchFamily="34" charset="0"/>
                          <a:cs typeface="Calibri" panose="020F0502020204030204" pitchFamily="34" charset="0"/>
                        </a:rPr>
                        <a:t>  higher visibility/traffic area (more attention/adoptions for the pets); proximity to problems areas (shorter time in truck from pickup to shelter); adjacent trails/areas for walking pets; peaceful area/low noise for pets. </a:t>
                      </a:r>
                      <a:endParaRPr lang="en-US" sz="1400" b="0" i="0" u="none" strike="noStrike">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b"/>
                </a:tc>
                <a:extLst>
                  <a:ext uri="{0D108BD9-81ED-4DB2-BD59-A6C34878D82A}">
                    <a16:rowId xmlns:a16="http://schemas.microsoft.com/office/drawing/2014/main" val="944326287"/>
                  </a:ext>
                </a:extLst>
              </a:tr>
              <a:tr h="727124">
                <a:tc>
                  <a:txBody>
                    <a:bodyPr/>
                    <a:lstStyle/>
                    <a:p>
                      <a:pPr algn="l" fontAlgn="b"/>
                      <a:r>
                        <a:rPr lang="en-US" sz="1400" u="sng" strike="noStrike">
                          <a:effectLst/>
                          <a:latin typeface="Calibri" panose="020F0502020204030204" pitchFamily="34" charset="0"/>
                          <a:ea typeface="Calibri" panose="020F0502020204030204" pitchFamily="34" charset="0"/>
                          <a:cs typeface="Calibri" panose="020F0502020204030204" pitchFamily="34" charset="0"/>
                        </a:rPr>
                        <a:t>Public Concerns (outside property boundaries):</a:t>
                      </a:r>
                      <a:r>
                        <a:rPr lang="en-US" sz="1400" u="none" strike="noStrike">
                          <a:effectLst/>
                          <a:latin typeface="Calibri" panose="020F0502020204030204" pitchFamily="34" charset="0"/>
                          <a:ea typeface="Calibri" panose="020F0502020204030204" pitchFamily="34" charset="0"/>
                          <a:cs typeface="Calibri" panose="020F0502020204030204" pitchFamily="34" charset="0"/>
                        </a:rPr>
                        <a:t> consideration for future boarding service; road network established (less infrastructure expenditures to access site); central location within City (shortens travel for citizen visits); citizen support. </a:t>
                      </a:r>
                      <a:endParaRPr lang="en-US" sz="1400" b="0" i="0" u="none" strike="noStrike">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b"/>
                </a:tc>
                <a:extLst>
                  <a:ext uri="{0D108BD9-81ED-4DB2-BD59-A6C34878D82A}">
                    <a16:rowId xmlns:a16="http://schemas.microsoft.com/office/drawing/2014/main" val="2423016622"/>
                  </a:ext>
                </a:extLst>
              </a:tr>
              <a:tr h="727124">
                <a:tc>
                  <a:txBody>
                    <a:bodyPr/>
                    <a:lstStyle/>
                    <a:p>
                      <a:pPr algn="l" fontAlgn="b"/>
                      <a:r>
                        <a:rPr lang="en-US" sz="1400" u="sng" strike="noStrike" dirty="0">
                          <a:effectLst/>
                          <a:latin typeface="Calibri" panose="020F0502020204030204" pitchFamily="34" charset="0"/>
                          <a:ea typeface="Calibri" panose="020F0502020204030204" pitchFamily="34" charset="0"/>
                          <a:cs typeface="Calibri" panose="020F0502020204030204" pitchFamily="34" charset="0"/>
                        </a:rPr>
                        <a:t>Site Usability (inside property boundaries):</a:t>
                      </a:r>
                      <a:r>
                        <a:rPr lang="en-US" sz="1400" u="none" strike="noStrike" dirty="0">
                          <a:effectLst/>
                          <a:latin typeface="Calibri" panose="020F0502020204030204" pitchFamily="34" charset="0"/>
                          <a:ea typeface="Calibri" panose="020F0502020204030204" pitchFamily="34" charset="0"/>
                          <a:cs typeface="Calibri" panose="020F0502020204030204" pitchFamily="34" charset="0"/>
                        </a:rPr>
                        <a:t>  reasonable access to utilities (water, sewer, electric); facility expansion ability; clearing/grubbing needs; grades and drainage; floodplain accommodations; site layout. </a:t>
                      </a:r>
                      <a:endParaRPr lang="en-US" sz="1400" b="0" i="0" u="none" strike="noStrike" dirty="0">
                        <a:effectLst/>
                        <a:latin typeface="Calibri" panose="020F0502020204030204" pitchFamily="34" charset="0"/>
                        <a:ea typeface="Calibri" panose="020F0502020204030204" pitchFamily="34" charset="0"/>
                        <a:cs typeface="Calibri" panose="020F0502020204030204" pitchFamily="34" charset="0"/>
                      </a:endParaRPr>
                    </a:p>
                  </a:txBody>
                  <a:tcPr marL="9525" marR="9525" marT="9525" marB="0" anchor="b"/>
                </a:tc>
                <a:extLst>
                  <a:ext uri="{0D108BD9-81ED-4DB2-BD59-A6C34878D82A}">
                    <a16:rowId xmlns:a16="http://schemas.microsoft.com/office/drawing/2014/main" val="1372755374"/>
                  </a:ext>
                </a:extLst>
              </a:tr>
            </a:tbl>
          </a:graphicData>
        </a:graphic>
      </p:graphicFrame>
    </p:spTree>
    <p:extLst>
      <p:ext uri="{BB962C8B-B14F-4D97-AF65-F5344CB8AC3E}">
        <p14:creationId xmlns:p14="http://schemas.microsoft.com/office/powerpoint/2010/main" val="4272167900"/>
      </p:ext>
    </p:extLst>
  </p:cSld>
  <p:clrMapOvr>
    <a:masterClrMapping/>
  </p:clrMapOvr>
</p:sld>
</file>

<file path=ppt/theme/theme1.xml><?xml version="1.0" encoding="utf-8"?>
<a:theme xmlns:a="http://schemas.openxmlformats.org/drawingml/2006/main" name="City of Stillwater - Staff PPT Template">
  <a:themeElements>
    <a:clrScheme name="City of Stillwater – Colors">
      <a:dk1>
        <a:srgbClr val="14315C"/>
      </a:dk1>
      <a:lt1>
        <a:srgbClr val="FFFFFF"/>
      </a:lt1>
      <a:dk2>
        <a:srgbClr val="14315C"/>
      </a:dk2>
      <a:lt2>
        <a:srgbClr val="E3A716"/>
      </a:lt2>
      <a:accent1>
        <a:srgbClr val="FFFFFF"/>
      </a:accent1>
      <a:accent2>
        <a:srgbClr val="14315C"/>
      </a:accent2>
      <a:accent3>
        <a:srgbClr val="6B625A"/>
      </a:accent3>
      <a:accent4>
        <a:srgbClr val="667775"/>
      </a:accent4>
      <a:accent5>
        <a:srgbClr val="E3A716"/>
      </a:accent5>
      <a:accent6>
        <a:srgbClr val="C95513"/>
      </a:accent6>
      <a:hlink>
        <a:srgbClr val="000000"/>
      </a:hlink>
      <a:folHlink>
        <a:srgbClr val="000000"/>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3660</TotalTime>
  <Words>1716</Words>
  <Application>Microsoft Office PowerPoint</Application>
  <PresentationFormat>Widescreen</PresentationFormat>
  <Paragraphs>87</Paragraphs>
  <Slides>6</Slides>
  <Notes>6</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Arial Narrow</vt:lpstr>
      <vt:lpstr>Calibri</vt:lpstr>
      <vt:lpstr>Ebrima</vt:lpstr>
      <vt:lpstr>Georgia</vt:lpstr>
      <vt:lpstr>Wingdings 2</vt:lpstr>
      <vt:lpstr>City of Stillwater - Staff PPT Template</vt:lpstr>
      <vt:lpstr>PowerPoint Presentation</vt:lpstr>
      <vt:lpstr>PowerPoint Presentation</vt:lpstr>
      <vt:lpstr>&lt;candy’s slides here&gt;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Jasmine  Sievert</dc:creator>
  <cp:lastModifiedBy>Candy Staring</cp:lastModifiedBy>
  <cp:revision>185</cp:revision>
  <cp:lastPrinted>2024-03-01T17:59:39Z</cp:lastPrinted>
  <dcterms:created xsi:type="dcterms:W3CDTF">2017-07-19T21:11:38Z</dcterms:created>
  <dcterms:modified xsi:type="dcterms:W3CDTF">2024-03-03T23:45:31Z</dcterms:modified>
</cp:coreProperties>
</file>