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4"/>
  </p:notesMasterIdLst>
  <p:sldIdLst>
    <p:sldId id="280" r:id="rId2"/>
    <p:sldId id="281" r:id="rId3"/>
    <p:sldId id="265" r:id="rId4"/>
    <p:sldId id="274" r:id="rId5"/>
    <p:sldId id="275" r:id="rId6"/>
    <p:sldId id="276" r:id="rId7"/>
    <p:sldId id="277" r:id="rId8"/>
    <p:sldId id="278" r:id="rId9"/>
    <p:sldId id="279" r:id="rId10"/>
    <p:sldId id="285" r:id="rId11"/>
    <p:sldId id="286" r:id="rId12"/>
    <p:sldId id="287" r:id="rId1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290" autoAdjust="0"/>
  </p:normalViewPr>
  <p:slideViewPr>
    <p:cSldViewPr snapToGrid="0" snapToObjects="1">
      <p:cViewPr varScale="1">
        <p:scale>
          <a:sx n="85" d="100"/>
          <a:sy n="85" d="100"/>
        </p:scale>
        <p:origin x="120" y="642"/>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snapToObjects="1">
      <p:cViewPr varScale="1">
        <p:scale>
          <a:sx n="120" d="100"/>
          <a:sy n="120" d="100"/>
        </p:scale>
        <p:origin x="738"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6" tIns="46588" rIns="93176" bIns="46588"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6" tIns="46588" rIns="93176" bIns="46588" rtlCol="0"/>
          <a:lstStyle>
            <a:lvl1pPr algn="r">
              <a:defRPr sz="1200"/>
            </a:lvl1pPr>
          </a:lstStyle>
          <a:p>
            <a:fld id="{B9E18ADF-9218-4AF8-A31F-743E7C7DEEC3}" type="datetimeFigureOut">
              <a:rPr lang="en-US" smtClean="0"/>
              <a:t>3/5/2024</a:t>
            </a:fld>
            <a:endParaRPr lang="en-US"/>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3176" tIns="46588" rIns="93176" bIns="46588"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6" tIns="46588" rIns="93176" bIns="4658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4"/>
          </a:xfrm>
          <a:prstGeom prst="rect">
            <a:avLst/>
          </a:prstGeom>
        </p:spPr>
        <p:txBody>
          <a:bodyPr vert="horz" lIns="93176" tIns="46588" rIns="93176" bIns="46588"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4"/>
          </a:xfrm>
          <a:prstGeom prst="rect">
            <a:avLst/>
          </a:prstGeom>
        </p:spPr>
        <p:txBody>
          <a:bodyPr vert="horz" lIns="93176" tIns="46588" rIns="93176" bIns="46588" rtlCol="0" anchor="b"/>
          <a:lstStyle>
            <a:lvl1pPr algn="r">
              <a:defRPr sz="1200"/>
            </a:lvl1pPr>
          </a:lstStyle>
          <a:p>
            <a:fld id="{349B229A-5758-422F-AA5F-154E12A11F74}" type="slidenum">
              <a:rPr lang="en-US" smtClean="0"/>
              <a:t>‹#›</a:t>
            </a:fld>
            <a:endParaRPr lang="en-US"/>
          </a:p>
        </p:txBody>
      </p:sp>
    </p:spTree>
    <p:extLst>
      <p:ext uri="{BB962C8B-B14F-4D97-AF65-F5344CB8AC3E}">
        <p14:creationId xmlns:p14="http://schemas.microsoft.com/office/powerpoint/2010/main" val="4244465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3250" y="84138"/>
            <a:ext cx="5578475" cy="3138487"/>
          </a:xfrm>
        </p:spPr>
      </p:sp>
      <p:sp>
        <p:nvSpPr>
          <p:cNvPr id="4" name="Slide Number Placeholder 3"/>
          <p:cNvSpPr>
            <a:spLocks noGrp="1"/>
          </p:cNvSpPr>
          <p:nvPr>
            <p:ph type="sldNum" sz="quarter" idx="10"/>
          </p:nvPr>
        </p:nvSpPr>
        <p:spPr/>
        <p:txBody>
          <a:bodyPr/>
          <a:lstStyle/>
          <a:p>
            <a:fld id="{349B229A-5758-422F-AA5F-154E12A11F74}" type="slidenum">
              <a:rPr lang="en-US" smtClean="0"/>
              <a:t>1</a:t>
            </a:fld>
            <a:endParaRPr lang="en-US"/>
          </a:p>
        </p:txBody>
      </p:sp>
      <p:sp>
        <p:nvSpPr>
          <p:cNvPr id="5" name="Notes Placeholder 2">
            <a:extLst>
              <a:ext uri="{FF2B5EF4-FFF2-40B4-BE49-F238E27FC236}">
                <a16:creationId xmlns:a16="http://schemas.microsoft.com/office/drawing/2014/main" xmlns="" id="{86AE86F7-1857-B87E-AD3C-07E6C37A0349}"/>
              </a:ext>
            </a:extLst>
          </p:cNvPr>
          <p:cNvSpPr txBox="1">
            <a:spLocks/>
          </p:cNvSpPr>
          <p:nvPr/>
        </p:nvSpPr>
        <p:spPr>
          <a:xfrm>
            <a:off x="557361" y="3338514"/>
            <a:ext cx="5656051" cy="5185284"/>
          </a:xfrm>
          <a:prstGeom prst="rect">
            <a:avLst/>
          </a:prstGeom>
        </p:spPr>
        <p:txBody>
          <a:bodyPr vert="horz" lIns="93176" tIns="46588" rIns="93176" bIns="4658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74705" indent="-174705">
              <a:buFont typeface="Arial" panose="020B0604020202020204" pitchFamily="34" charset="0"/>
              <a:buChar char="•"/>
            </a:pPr>
            <a:r>
              <a:rPr lang="en-US" sz="1800" dirty="0">
                <a:latin typeface="Arial Narrow" panose="020B0606020202030204" pitchFamily="34" charset="0"/>
              </a:rPr>
              <a:t>Introduction by Dawn –</a:t>
            </a:r>
          </a:p>
          <a:p>
            <a:pPr marL="174705" indent="-174705">
              <a:buFont typeface="Arial" panose="020B0604020202020204" pitchFamily="34" charset="0"/>
              <a:buChar char="•"/>
            </a:pPr>
            <a:endParaRPr lang="en-US" sz="1800" dirty="0">
              <a:latin typeface="Arial Narrow" panose="020B0606020202030204" pitchFamily="34" charset="0"/>
            </a:endParaRPr>
          </a:p>
          <a:p>
            <a:pPr marL="174705" indent="-174705">
              <a:buFont typeface="Arial" panose="020B0604020202020204" pitchFamily="34" charset="0"/>
              <a:buChar char="•"/>
            </a:pPr>
            <a:r>
              <a:rPr lang="en-US" sz="1800" dirty="0">
                <a:solidFill>
                  <a:srgbClr val="FF0000"/>
                </a:solidFill>
                <a:highlight>
                  <a:srgbClr val="FFFF00"/>
                </a:highlight>
                <a:latin typeface="Arial Narrow" panose="020B0606020202030204" pitchFamily="34" charset="0"/>
              </a:rPr>
              <a:t>REPLACE SLIDE/NOTES WITH LATEST VERSION</a:t>
            </a:r>
          </a:p>
        </p:txBody>
      </p:sp>
    </p:spTree>
    <p:extLst>
      <p:ext uri="{BB962C8B-B14F-4D97-AF65-F5344CB8AC3E}">
        <p14:creationId xmlns:p14="http://schemas.microsoft.com/office/powerpoint/2010/main" val="38134687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49B229A-5758-422F-AA5F-154E12A11F74}" type="slidenum">
              <a:rPr lang="en-US" smtClean="0"/>
              <a:t>10</a:t>
            </a:fld>
            <a:endParaRPr lang="en-US"/>
          </a:p>
        </p:txBody>
      </p:sp>
    </p:spTree>
    <p:extLst>
      <p:ext uri="{BB962C8B-B14F-4D97-AF65-F5344CB8AC3E}">
        <p14:creationId xmlns:p14="http://schemas.microsoft.com/office/powerpoint/2010/main" val="9311162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3250" y="84138"/>
            <a:ext cx="5578475" cy="3138487"/>
          </a:xfrm>
        </p:spPr>
      </p:sp>
      <p:sp>
        <p:nvSpPr>
          <p:cNvPr id="4" name="Slide Number Placeholder 3"/>
          <p:cNvSpPr>
            <a:spLocks noGrp="1"/>
          </p:cNvSpPr>
          <p:nvPr>
            <p:ph type="sldNum" sz="quarter" idx="10"/>
          </p:nvPr>
        </p:nvSpPr>
        <p:spPr/>
        <p:txBody>
          <a:bodyPr/>
          <a:lstStyle/>
          <a:p>
            <a:fld id="{349B229A-5758-422F-AA5F-154E12A11F74}" type="slidenum">
              <a:rPr lang="en-US" smtClean="0"/>
              <a:t>11</a:t>
            </a:fld>
            <a:endParaRPr lang="en-US"/>
          </a:p>
        </p:txBody>
      </p:sp>
      <p:sp>
        <p:nvSpPr>
          <p:cNvPr id="5" name="Notes Placeholder 2">
            <a:extLst>
              <a:ext uri="{FF2B5EF4-FFF2-40B4-BE49-F238E27FC236}">
                <a16:creationId xmlns:a16="http://schemas.microsoft.com/office/drawing/2014/main" xmlns="" id="{86AE86F7-1857-B87E-AD3C-07E6C37A0349}"/>
              </a:ext>
            </a:extLst>
          </p:cNvPr>
          <p:cNvSpPr txBox="1">
            <a:spLocks/>
          </p:cNvSpPr>
          <p:nvPr/>
        </p:nvSpPr>
        <p:spPr>
          <a:xfrm>
            <a:off x="557361" y="3338514"/>
            <a:ext cx="5656051" cy="5185284"/>
          </a:xfrm>
          <a:prstGeom prst="rect">
            <a:avLst/>
          </a:prstGeom>
        </p:spPr>
        <p:txBody>
          <a:bodyPr vert="horz" lIns="93176" tIns="46588" rIns="93176" bIns="4658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74705" indent="-174705">
              <a:buFont typeface="Arial" panose="020B0604020202020204" pitchFamily="34" charset="0"/>
              <a:buChar char="•"/>
            </a:pPr>
            <a:r>
              <a:rPr lang="en-US" sz="1400" dirty="0" err="1">
                <a:highlight>
                  <a:srgbClr val="FFFF00"/>
                </a:highlight>
                <a:latin typeface="Arial Narrow" panose="020B0606020202030204" pitchFamily="34" charset="0"/>
              </a:rPr>
              <a:t>asdf</a:t>
            </a:r>
            <a:endParaRPr lang="en-US" sz="1400" dirty="0">
              <a:highlight>
                <a:srgbClr val="FFFF00"/>
              </a:highlight>
              <a:latin typeface="Arial Narrow" panose="020B0606020202030204" pitchFamily="34" charset="0"/>
            </a:endParaRPr>
          </a:p>
        </p:txBody>
      </p:sp>
    </p:spTree>
    <p:extLst>
      <p:ext uri="{BB962C8B-B14F-4D97-AF65-F5344CB8AC3E}">
        <p14:creationId xmlns:p14="http://schemas.microsoft.com/office/powerpoint/2010/main" val="2515290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3250" y="84138"/>
            <a:ext cx="5578475" cy="3138487"/>
          </a:xfrm>
        </p:spPr>
      </p:sp>
      <p:sp>
        <p:nvSpPr>
          <p:cNvPr id="4" name="Slide Number Placeholder 3"/>
          <p:cNvSpPr>
            <a:spLocks noGrp="1"/>
          </p:cNvSpPr>
          <p:nvPr>
            <p:ph type="sldNum" sz="quarter" idx="10"/>
          </p:nvPr>
        </p:nvSpPr>
        <p:spPr/>
        <p:txBody>
          <a:bodyPr/>
          <a:lstStyle/>
          <a:p>
            <a:fld id="{349B229A-5758-422F-AA5F-154E12A11F74}" type="slidenum">
              <a:rPr lang="en-US" smtClean="0"/>
              <a:t>12</a:t>
            </a:fld>
            <a:endParaRPr lang="en-US"/>
          </a:p>
        </p:txBody>
      </p:sp>
      <p:sp>
        <p:nvSpPr>
          <p:cNvPr id="5" name="Notes Placeholder 2">
            <a:extLst>
              <a:ext uri="{FF2B5EF4-FFF2-40B4-BE49-F238E27FC236}">
                <a16:creationId xmlns:a16="http://schemas.microsoft.com/office/drawing/2014/main" xmlns="" id="{86AE86F7-1857-B87E-AD3C-07E6C37A0349}"/>
              </a:ext>
            </a:extLst>
          </p:cNvPr>
          <p:cNvSpPr txBox="1">
            <a:spLocks/>
          </p:cNvSpPr>
          <p:nvPr/>
        </p:nvSpPr>
        <p:spPr>
          <a:xfrm>
            <a:off x="557361" y="3338514"/>
            <a:ext cx="5656051" cy="5185284"/>
          </a:xfrm>
          <a:prstGeom prst="rect">
            <a:avLst/>
          </a:prstGeom>
        </p:spPr>
        <p:txBody>
          <a:bodyPr vert="horz" lIns="93176" tIns="46588" rIns="93176" bIns="4658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74705" indent="-174705">
              <a:buFont typeface="Arial" panose="020B0604020202020204" pitchFamily="34" charset="0"/>
              <a:buChar char="•"/>
            </a:pPr>
            <a:r>
              <a:rPr lang="en-US" sz="1800" dirty="0" err="1">
                <a:latin typeface="Arial Narrow" panose="020B0606020202030204" pitchFamily="34" charset="0"/>
              </a:rPr>
              <a:t>asdf</a:t>
            </a:r>
            <a:endParaRPr lang="en-US" sz="1400" dirty="0">
              <a:highlight>
                <a:srgbClr val="FFFF00"/>
              </a:highlight>
              <a:latin typeface="Arial Narrow" panose="020B0606020202030204" pitchFamily="34" charset="0"/>
            </a:endParaRPr>
          </a:p>
        </p:txBody>
      </p:sp>
    </p:spTree>
    <p:extLst>
      <p:ext uri="{BB962C8B-B14F-4D97-AF65-F5344CB8AC3E}">
        <p14:creationId xmlns:p14="http://schemas.microsoft.com/office/powerpoint/2010/main" val="3739580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03250" y="84138"/>
            <a:ext cx="5578475" cy="3138487"/>
          </a:xfrm>
        </p:spPr>
      </p:sp>
      <p:sp>
        <p:nvSpPr>
          <p:cNvPr id="4" name="Slide Number Placeholder 3"/>
          <p:cNvSpPr>
            <a:spLocks noGrp="1"/>
          </p:cNvSpPr>
          <p:nvPr>
            <p:ph type="sldNum" sz="quarter" idx="10"/>
          </p:nvPr>
        </p:nvSpPr>
        <p:spPr/>
        <p:txBody>
          <a:bodyPr/>
          <a:lstStyle/>
          <a:p>
            <a:fld id="{349B229A-5758-422F-AA5F-154E12A11F74}" type="slidenum">
              <a:rPr lang="en-US" smtClean="0"/>
              <a:t>2</a:t>
            </a:fld>
            <a:endParaRPr lang="en-US"/>
          </a:p>
        </p:txBody>
      </p:sp>
      <p:sp>
        <p:nvSpPr>
          <p:cNvPr id="5" name="Notes Placeholder 2">
            <a:extLst>
              <a:ext uri="{FF2B5EF4-FFF2-40B4-BE49-F238E27FC236}">
                <a16:creationId xmlns:a16="http://schemas.microsoft.com/office/drawing/2014/main" xmlns="" id="{86AE86F7-1857-B87E-AD3C-07E6C37A0349}"/>
              </a:ext>
            </a:extLst>
          </p:cNvPr>
          <p:cNvSpPr txBox="1">
            <a:spLocks/>
          </p:cNvSpPr>
          <p:nvPr/>
        </p:nvSpPr>
        <p:spPr>
          <a:xfrm>
            <a:off x="564461" y="3330562"/>
            <a:ext cx="5656051" cy="5151451"/>
          </a:xfrm>
          <a:prstGeom prst="rect">
            <a:avLst/>
          </a:prstGeom>
        </p:spPr>
        <p:txBody>
          <a:bodyPr vert="horz" lIns="93176" tIns="46588" rIns="93176" bIns="46588" rtlCol="0"/>
          <a:lst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marL="174705" indent="-174705">
              <a:buFont typeface="Arial" panose="020B0604020202020204" pitchFamily="34" charset="0"/>
              <a:buChar char="•"/>
            </a:pPr>
            <a:r>
              <a:rPr lang="en-US" dirty="0"/>
              <a:t>Good evening, Mayor &amp; Councilors. CS with Eng here to present to you the results of the site selection process for the future Animal Welfare Facility.  Our Eng Dept was asked to go through the site selection process from the very top and be able to report the results in a very transparent way. So I’ll start with a explanation of that process.</a:t>
            </a:r>
          </a:p>
          <a:p>
            <a:pPr marL="174705" indent="-174705">
              <a:buFont typeface="Arial" panose="020B0604020202020204" pitchFamily="34" charset="0"/>
              <a:buChar char="•"/>
            </a:pPr>
            <a:r>
              <a:rPr lang="en-US" dirty="0"/>
              <a:t>Our site selection process followed a basic system of applying certain criteria to a long list of possible sites, and whittling that list down to a short list. This short list is then ranked and scored to determine the benefits of the remaining sites, and then applying estimated project costs to create a cost to benefit ratio for each site.  </a:t>
            </a:r>
          </a:p>
          <a:p>
            <a:pPr marL="174705" indent="-174705">
              <a:buFont typeface="Arial" panose="020B0604020202020204" pitchFamily="34" charset="0"/>
              <a:buChar char="•"/>
            </a:pPr>
            <a:r>
              <a:rPr lang="en-US" dirty="0"/>
              <a:t>You can think of this very simply as sites are removed from the long list because they’re a “hard no” which leaves sites on a short list that are “suitable” for the purpose – and then the short list evaluation determines which site offers the greatest benefit for each dollar spent. </a:t>
            </a:r>
          </a:p>
          <a:p>
            <a:pPr marL="174705" indent="-174705">
              <a:buFont typeface="Arial" panose="020B0604020202020204" pitchFamily="34" charset="0"/>
              <a:buChar char="•"/>
            </a:pPr>
            <a:r>
              <a:rPr lang="en-US" b="1" u="sng" dirty="0"/>
              <a:t>Any questions about this process?  </a:t>
            </a:r>
          </a:p>
          <a:p>
            <a:pPr marL="174705" indent="-174705">
              <a:buFont typeface="Arial" panose="020B0604020202020204" pitchFamily="34" charset="0"/>
              <a:buChar char="•"/>
            </a:pPr>
            <a:endParaRPr lang="en-US" dirty="0"/>
          </a:p>
          <a:p>
            <a:pPr marL="174705" indent="-174705">
              <a:buFont typeface="Arial" panose="020B0604020202020204" pitchFamily="34" charset="0"/>
              <a:buChar char="•"/>
            </a:pPr>
            <a:r>
              <a:rPr lang="en-US" dirty="0"/>
              <a:t>For our efforts on the Animal Welfare site selection, it just so happens that are long list reduction resulted in only suitable site – meaning we did not need to do our shortlist evaluation.  And we’ll discuss this again in a later slide.</a:t>
            </a:r>
          </a:p>
          <a:p>
            <a:pPr marL="174705" indent="-174705">
              <a:buFont typeface="Arial" panose="020B0604020202020204" pitchFamily="34" charset="0"/>
              <a:buChar char="•"/>
            </a:pPr>
            <a:endParaRPr lang="en-US" dirty="0"/>
          </a:p>
          <a:p>
            <a:pPr marL="174705" indent="-174705">
              <a:buFont typeface="Arial" panose="020B0604020202020204" pitchFamily="34" charset="0"/>
              <a:buChar char="•"/>
            </a:pPr>
            <a:r>
              <a:rPr lang="en-US" dirty="0"/>
              <a:t>You have an exhibit in front of you that was attached to the Report.  This is four columns of a larger spreadsheet we used to track our process of filtering sites based on our selected criteria.  </a:t>
            </a:r>
          </a:p>
          <a:p>
            <a:pPr marL="174705" indent="-174705">
              <a:buFont typeface="Arial" panose="020B0604020202020204" pitchFamily="34" charset="0"/>
              <a:buChar char="•"/>
            </a:pPr>
            <a:r>
              <a:rPr lang="en-US" dirty="0"/>
              <a:t>The criteria we applied include:  must be City owned;  more than 2.5 Acres, no City Parks with restrictions, no utilized City Facility sites, no significant floodplain impact sites or detention pond sites, and no sites that border a residential area.  </a:t>
            </a:r>
          </a:p>
          <a:p>
            <a:pPr marL="174705" indent="-174705">
              <a:buFont typeface="Arial" panose="020B0604020202020204" pitchFamily="34" charset="0"/>
              <a:buChar char="•"/>
            </a:pPr>
            <a:endParaRPr lang="en-US" dirty="0"/>
          </a:p>
          <a:p>
            <a:pPr marL="174705" indent="-174705">
              <a:buFont typeface="Arial" panose="020B0604020202020204" pitchFamily="34" charset="0"/>
              <a:buChar char="•"/>
            </a:pPr>
            <a:r>
              <a:rPr lang="en-US" b="1" dirty="0"/>
              <a:t> &lt;next slide&gt;    The long list of sites we considered starts with this first map. </a:t>
            </a:r>
          </a:p>
          <a:p>
            <a:pPr marL="174705" indent="-174705">
              <a:buFont typeface="Arial" panose="020B0604020202020204" pitchFamily="34" charset="0"/>
              <a:buChar char="•"/>
            </a:pPr>
            <a:endParaRPr lang="en-US" dirty="0"/>
          </a:p>
          <a:p>
            <a:endParaRPr lang="en-US" dirty="0"/>
          </a:p>
        </p:txBody>
      </p:sp>
    </p:spTree>
    <p:extLst>
      <p:ext uri="{BB962C8B-B14F-4D97-AF65-F5344CB8AC3E}">
        <p14:creationId xmlns:p14="http://schemas.microsoft.com/office/powerpoint/2010/main" val="3754508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1513" y="200025"/>
            <a:ext cx="5578475" cy="3138488"/>
          </a:xfrm>
        </p:spPr>
      </p:sp>
      <p:sp>
        <p:nvSpPr>
          <p:cNvPr id="3" name="Notes Placeholder 2"/>
          <p:cNvSpPr>
            <a:spLocks noGrp="1"/>
          </p:cNvSpPr>
          <p:nvPr>
            <p:ph type="body" idx="1"/>
          </p:nvPr>
        </p:nvSpPr>
        <p:spPr>
          <a:xfrm>
            <a:off x="557361" y="3338513"/>
            <a:ext cx="5656051" cy="5704229"/>
          </a:xfrm>
        </p:spPr>
        <p:txBody>
          <a:bodyPr/>
          <a:lstStyle/>
          <a:p>
            <a:pPr marL="174705" indent="-174705">
              <a:buFont typeface="Arial" panose="020B0604020202020204" pitchFamily="34" charset="0"/>
              <a:buChar char="•"/>
            </a:pPr>
            <a:r>
              <a:rPr lang="en-US" b="0" i="0" u="none" strike="noStrike" dirty="0">
                <a:effectLst/>
              </a:rPr>
              <a:t>This first map is where we started in GIS.  Per GIS, 132 properties show as City-owned – and those are shown here. Our GIS is not a perfect match for Payne Co. which shows that we own 144.  We checked those differences, and the sites missing from our GIS layer would not have survived our criteria filters. So, for the purpose of </a:t>
            </a:r>
            <a:r>
              <a:rPr lang="en-US" dirty="0"/>
              <a:t>illustrating our </a:t>
            </a:r>
            <a:r>
              <a:rPr lang="en-US" b="0" i="0" u="none" strike="noStrike" dirty="0">
                <a:effectLst/>
              </a:rPr>
              <a:t>exercise to you, this map shows our long list of 132 properties from GIS.)   </a:t>
            </a:r>
          </a:p>
          <a:p>
            <a:pPr marL="174705" indent="-174705">
              <a:buFont typeface="Arial" panose="020B0604020202020204" pitchFamily="34" charset="0"/>
              <a:buChar char="•"/>
            </a:pPr>
            <a:endParaRPr lang="en-US" dirty="0"/>
          </a:p>
          <a:p>
            <a:pPr marL="174705" indent="-174705">
              <a:buFont typeface="Arial" panose="020B0604020202020204" pitchFamily="34" charset="0"/>
              <a:buChar char="•"/>
            </a:pPr>
            <a:r>
              <a:rPr lang="en-US" b="0" i="0" u="none" strike="noStrike" dirty="0">
                <a:effectLst/>
              </a:rPr>
              <a:t>McMurtry lies outside of the map area in Noble Co.</a:t>
            </a:r>
          </a:p>
          <a:p>
            <a:pPr marL="174705" indent="-174705">
              <a:buFont typeface="Arial" panose="020B0604020202020204" pitchFamily="34" charset="0"/>
              <a:buChar char="•"/>
            </a:pPr>
            <a:endParaRPr lang="en-US" b="1" u="sng" dirty="0"/>
          </a:p>
          <a:p>
            <a:pPr marL="174705" indent="-174705">
              <a:buFont typeface="Arial" panose="020B0604020202020204" pitchFamily="34" charset="0"/>
              <a:buChar char="•"/>
            </a:pPr>
            <a:r>
              <a:rPr lang="en-US" b="1" u="sng" dirty="0"/>
              <a:t>ONLY IF Qs are ASKED:</a:t>
            </a:r>
          </a:p>
          <a:p>
            <a:pPr marL="174705" indent="-174705">
              <a:buFont typeface="Arial" panose="020B0604020202020204" pitchFamily="34" charset="0"/>
              <a:buChar char="•"/>
            </a:pPr>
            <a:r>
              <a:rPr lang="en-US" dirty="0"/>
              <a:t>Lake McMurtry’s land is farther west and not shown here; the City owns it. </a:t>
            </a:r>
          </a:p>
          <a:p>
            <a:pPr marL="174705" indent="-174705">
              <a:buFont typeface="Arial" panose="020B0604020202020204" pitchFamily="34" charset="0"/>
              <a:buChar char="•"/>
            </a:pPr>
            <a:r>
              <a:rPr lang="en-US" dirty="0"/>
              <a:t>On your Report, you’ll note that there are two exceptions to City-owned that we considered, but ruled out along the way.  (Airport Rd, east of Perkins at the Chamber’s Commerce Park &amp; Highland School frontage on East 6th)</a:t>
            </a:r>
          </a:p>
          <a:p>
            <a:pPr marL="0" marR="0">
              <a:spcBef>
                <a:spcPts val="0"/>
              </a:spcBef>
              <a:spcAft>
                <a:spcPts val="0"/>
              </a:spcAft>
            </a:pPr>
            <a:endParaRPr lang="en-US" sz="800" dirty="0">
              <a:effectLst/>
              <a:latin typeface="Calibri" panose="020F0502020204030204" pitchFamily="34" charset="0"/>
              <a:ea typeface="Aptos" panose="020B0004020202020204" pitchFamily="34" charset="0"/>
            </a:endParaRPr>
          </a:p>
          <a:p>
            <a:pPr marL="0" marR="0">
              <a:spcBef>
                <a:spcPts val="0"/>
              </a:spcBef>
              <a:spcAft>
                <a:spcPts val="0"/>
              </a:spcAft>
            </a:pPr>
            <a:r>
              <a:rPr lang="en-US" sz="800" b="1" u="sng" dirty="0">
                <a:effectLst/>
                <a:latin typeface="Calibri" panose="020F0502020204030204" pitchFamily="34" charset="0"/>
                <a:ea typeface="Aptos" panose="020B0004020202020204" pitchFamily="34" charset="0"/>
              </a:rPr>
              <a:t>City’s 132 vs PC’s 144: </a:t>
            </a:r>
          </a:p>
          <a:p>
            <a:pPr marL="342900" marR="0" lvl="0" indent="-342900">
              <a:spcBef>
                <a:spcPts val="0"/>
              </a:spcBef>
              <a:spcAft>
                <a:spcPts val="0"/>
              </a:spcAft>
              <a:buFont typeface="Calibri" panose="020F0502020204030204" pitchFamily="34" charset="0"/>
              <a:buChar char="-"/>
            </a:pPr>
            <a:r>
              <a:rPr lang="en-US" sz="800" dirty="0">
                <a:effectLst/>
                <a:latin typeface="Calibri" panose="020F0502020204030204" pitchFamily="34" charset="0"/>
                <a:ea typeface="Times New Roman" panose="02020603050405020304" pitchFamily="18" charset="0"/>
              </a:rPr>
              <a:t>6</a:t>
            </a:r>
            <a:r>
              <a:rPr lang="en-US" sz="800" baseline="30000" dirty="0">
                <a:effectLst/>
                <a:latin typeface="Calibri" panose="020F0502020204030204" pitchFamily="34" charset="0"/>
                <a:ea typeface="Times New Roman" panose="02020603050405020304" pitchFamily="18" charset="0"/>
              </a:rPr>
              <a:t>th</a:t>
            </a:r>
            <a:r>
              <a:rPr lang="en-US" sz="800" dirty="0">
                <a:effectLst/>
                <a:latin typeface="Calibri" panose="020F0502020204030204" pitchFamily="34" charset="0"/>
                <a:ea typeface="Times New Roman" panose="02020603050405020304" pitchFamily="18" charset="0"/>
              </a:rPr>
              <a:t> and Western: Payne County Assessor shows 6 properties here while GIS only shows 1.  </a:t>
            </a:r>
            <a:r>
              <a:rPr lang="en-US" sz="800" dirty="0">
                <a:effectLst/>
                <a:highlight>
                  <a:srgbClr val="FFFF00"/>
                </a:highlight>
                <a:latin typeface="Calibri" panose="020F0502020204030204" pitchFamily="34" charset="0"/>
                <a:ea typeface="Times New Roman" panose="02020603050405020304" pitchFamily="18" charset="0"/>
              </a:rPr>
              <a:t> (5)</a:t>
            </a:r>
            <a:endParaRPr lang="en-US" sz="800" dirty="0">
              <a:effectLst/>
              <a:highlight>
                <a:srgbClr val="FFFF00"/>
              </a:highligh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800" dirty="0">
                <a:effectLst/>
                <a:latin typeface="Calibri" panose="020F0502020204030204" pitchFamily="34" charset="0"/>
                <a:ea typeface="Times New Roman" panose="02020603050405020304" pitchFamily="18" charset="0"/>
              </a:rPr>
              <a:t>44</a:t>
            </a:r>
            <a:r>
              <a:rPr lang="en-US" sz="800" baseline="30000" dirty="0">
                <a:effectLst/>
                <a:latin typeface="Calibri" panose="020F0502020204030204" pitchFamily="34" charset="0"/>
                <a:ea typeface="Times New Roman" panose="02020603050405020304" pitchFamily="18" charset="0"/>
              </a:rPr>
              <a:t>th</a:t>
            </a:r>
            <a:r>
              <a:rPr lang="en-US" sz="800" dirty="0">
                <a:effectLst/>
                <a:latin typeface="Calibri" panose="020F0502020204030204" pitchFamily="34" charset="0"/>
                <a:ea typeface="Times New Roman" panose="02020603050405020304" pitchFamily="18" charset="0"/>
              </a:rPr>
              <a:t> Tower: GIS does not cover land outside City limits, therefore this property was not included. </a:t>
            </a:r>
            <a:r>
              <a:rPr lang="en-US" sz="800" dirty="0">
                <a:effectLst/>
                <a:highlight>
                  <a:srgbClr val="FFFF00"/>
                </a:highlight>
                <a:latin typeface="Calibri" panose="020F0502020204030204" pitchFamily="34" charset="0"/>
                <a:ea typeface="Times New Roman" panose="02020603050405020304" pitchFamily="18" charset="0"/>
              </a:rPr>
              <a:t>(1)</a:t>
            </a:r>
            <a:endParaRPr lang="en-US" sz="800" dirty="0">
              <a:effectLst/>
              <a:highlight>
                <a:srgbClr val="FFFF00"/>
              </a:highligh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800" dirty="0">
                <a:effectLst/>
                <a:latin typeface="Calibri" panose="020F0502020204030204" pitchFamily="34" charset="0"/>
                <a:ea typeface="Times New Roman" panose="02020603050405020304" pitchFamily="18" charset="0"/>
              </a:rPr>
              <a:t>32</a:t>
            </a:r>
            <a:r>
              <a:rPr lang="en-US" sz="800" baseline="30000" dirty="0">
                <a:effectLst/>
                <a:latin typeface="Calibri" panose="020F0502020204030204" pitchFamily="34" charset="0"/>
                <a:ea typeface="Times New Roman" panose="02020603050405020304" pitchFamily="18" charset="0"/>
              </a:rPr>
              <a:t>nd</a:t>
            </a:r>
            <a:r>
              <a:rPr lang="en-US" sz="800" dirty="0">
                <a:effectLst/>
                <a:latin typeface="Calibri" panose="020F0502020204030204" pitchFamily="34" charset="0"/>
                <a:ea typeface="Times New Roman" panose="02020603050405020304" pitchFamily="18" charset="0"/>
              </a:rPr>
              <a:t> Ave Booster Pump Station: GIS shows 32</a:t>
            </a:r>
            <a:r>
              <a:rPr lang="en-US" sz="800" baseline="30000" dirty="0">
                <a:effectLst/>
                <a:latin typeface="Calibri" panose="020F0502020204030204" pitchFamily="34" charset="0"/>
                <a:ea typeface="Times New Roman" panose="02020603050405020304" pitchFamily="18" charset="0"/>
              </a:rPr>
              <a:t>nd</a:t>
            </a:r>
            <a:r>
              <a:rPr lang="en-US" sz="800" dirty="0">
                <a:effectLst/>
                <a:latin typeface="Calibri" panose="020F0502020204030204" pitchFamily="34" charset="0"/>
                <a:ea typeface="Times New Roman" panose="02020603050405020304" pitchFamily="18" charset="0"/>
              </a:rPr>
              <a:t> BPS is owned by Pauline Wright, the assessor shows City of Stillwater. </a:t>
            </a:r>
            <a:r>
              <a:rPr lang="en-US" sz="800" dirty="0">
                <a:effectLst/>
                <a:highlight>
                  <a:srgbClr val="FFFF00"/>
                </a:highlight>
                <a:latin typeface="Calibri" panose="020F0502020204030204" pitchFamily="34" charset="0"/>
                <a:ea typeface="Times New Roman" panose="02020603050405020304" pitchFamily="18" charset="0"/>
              </a:rPr>
              <a:t>(1)</a:t>
            </a:r>
            <a:endParaRPr lang="en-US" sz="800" dirty="0">
              <a:effectLst/>
              <a:highlight>
                <a:srgbClr val="FFFF00"/>
              </a:highligh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800" dirty="0">
                <a:effectLst/>
                <a:latin typeface="Calibri" panose="020F0502020204030204" pitchFamily="34" charset="0"/>
                <a:ea typeface="Times New Roman" panose="02020603050405020304" pitchFamily="18" charset="0"/>
              </a:rPr>
              <a:t>1414 S Western Rd: GIS shows property is owned by David and Liz Higgins and the assessor shows City of Stillwater.  </a:t>
            </a:r>
            <a:r>
              <a:rPr lang="en-US" sz="800" dirty="0">
                <a:effectLst/>
                <a:highlight>
                  <a:srgbClr val="FFFF00"/>
                </a:highlight>
                <a:latin typeface="Calibri" panose="020F0502020204030204" pitchFamily="34" charset="0"/>
                <a:ea typeface="Times New Roman" panose="02020603050405020304" pitchFamily="18" charset="0"/>
              </a:rPr>
              <a:t>(1)</a:t>
            </a:r>
            <a:endParaRPr lang="en-US" sz="800" dirty="0">
              <a:effectLst/>
              <a:highlight>
                <a:srgbClr val="FFFF00"/>
              </a:highligh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800" dirty="0">
                <a:effectLst/>
                <a:latin typeface="Calibri" panose="020F0502020204030204" pitchFamily="34" charset="0"/>
                <a:ea typeface="Times New Roman" panose="02020603050405020304" pitchFamily="18" charset="0"/>
              </a:rPr>
              <a:t>13</a:t>
            </a:r>
            <a:r>
              <a:rPr lang="en-US" sz="800" baseline="30000" dirty="0">
                <a:effectLst/>
                <a:latin typeface="Calibri" panose="020F0502020204030204" pitchFamily="34" charset="0"/>
                <a:ea typeface="Times New Roman" panose="02020603050405020304" pitchFamily="18" charset="0"/>
              </a:rPr>
              <a:t>th</a:t>
            </a:r>
            <a:r>
              <a:rPr lang="en-US" sz="800" dirty="0">
                <a:effectLst/>
                <a:latin typeface="Calibri" panose="020F0502020204030204" pitchFamily="34" charset="0"/>
                <a:ea typeface="Times New Roman" panose="02020603050405020304" pitchFamily="18" charset="0"/>
              </a:rPr>
              <a:t> and Walnut: This property is owned by the Housing Authority of The City of Stillwater, which was not included in the GIS query.  </a:t>
            </a:r>
            <a:r>
              <a:rPr lang="en-US" sz="800" dirty="0">
                <a:effectLst/>
                <a:highlight>
                  <a:srgbClr val="FFFF00"/>
                </a:highlight>
                <a:latin typeface="Calibri" panose="020F0502020204030204" pitchFamily="34" charset="0"/>
                <a:ea typeface="Times New Roman" panose="02020603050405020304" pitchFamily="18" charset="0"/>
              </a:rPr>
              <a:t>(0, not counted in 132)</a:t>
            </a:r>
            <a:endParaRPr lang="en-US" sz="800" dirty="0">
              <a:effectLst/>
              <a:highlight>
                <a:srgbClr val="FFFF00"/>
              </a:highligh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800" dirty="0">
                <a:effectLst/>
                <a:latin typeface="Calibri" panose="020F0502020204030204" pitchFamily="34" charset="0"/>
                <a:ea typeface="Times New Roman" panose="02020603050405020304" pitchFamily="18" charset="0"/>
              </a:rPr>
              <a:t>Pleasant Oaks: Assessor shows a strange property owned by the City that GIS doesn’t show. This seems like a drainage easement to my best guess.  </a:t>
            </a:r>
            <a:r>
              <a:rPr lang="en-US" sz="800" dirty="0">
                <a:effectLst/>
                <a:highlight>
                  <a:srgbClr val="FFFF00"/>
                </a:highlight>
                <a:latin typeface="Calibri" panose="020F0502020204030204" pitchFamily="34" charset="0"/>
                <a:ea typeface="Times New Roman" panose="02020603050405020304" pitchFamily="18" charset="0"/>
              </a:rPr>
              <a:t>(1)</a:t>
            </a:r>
            <a:endParaRPr lang="en-US" sz="800" dirty="0">
              <a:effectLst/>
              <a:highlight>
                <a:srgbClr val="FFFF00"/>
              </a:highligh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800" dirty="0">
                <a:effectLst/>
                <a:latin typeface="Calibri" panose="020F0502020204030204" pitchFamily="34" charset="0"/>
                <a:ea typeface="Times New Roman" panose="02020603050405020304" pitchFamily="18" charset="0"/>
              </a:rPr>
              <a:t>Washington School: Assessor shows owned by the City, GIS shows owned by </a:t>
            </a:r>
            <a:r>
              <a:rPr lang="en-US" sz="800" dirty="0" err="1">
                <a:effectLst/>
                <a:latin typeface="Calibri" panose="020F0502020204030204" pitchFamily="34" charset="0"/>
                <a:ea typeface="Times New Roman" panose="02020603050405020304" pitchFamily="18" charset="0"/>
              </a:rPr>
              <a:t>Primeland</a:t>
            </a:r>
            <a:r>
              <a:rPr lang="en-US" sz="800" dirty="0">
                <a:effectLst/>
                <a:latin typeface="Calibri" panose="020F0502020204030204" pitchFamily="34" charset="0"/>
                <a:ea typeface="Times New Roman" panose="02020603050405020304" pitchFamily="18" charset="0"/>
              </a:rPr>
              <a:t> Properties.  </a:t>
            </a:r>
            <a:r>
              <a:rPr lang="en-US" sz="800" dirty="0">
                <a:effectLst/>
                <a:highlight>
                  <a:srgbClr val="FFFF00"/>
                </a:highlight>
                <a:latin typeface="Calibri" panose="020F0502020204030204" pitchFamily="34" charset="0"/>
                <a:ea typeface="Times New Roman" panose="02020603050405020304" pitchFamily="18" charset="0"/>
              </a:rPr>
              <a:t>(1)</a:t>
            </a:r>
            <a:endParaRPr lang="en-US" sz="800" dirty="0">
              <a:effectLst/>
              <a:highlight>
                <a:srgbClr val="FFFF00"/>
              </a:highligh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800" dirty="0">
                <a:effectLst/>
                <a:latin typeface="Calibri" panose="020F0502020204030204" pitchFamily="34" charset="0"/>
                <a:ea typeface="Times New Roman" panose="02020603050405020304" pitchFamily="18" charset="0"/>
              </a:rPr>
              <a:t>Drainage Area east of Washington School: Assessor shows City ownership, GIS just shows this as Right-of-Way. </a:t>
            </a:r>
            <a:r>
              <a:rPr lang="en-US" sz="800" dirty="0">
                <a:effectLst/>
                <a:highlight>
                  <a:srgbClr val="FFFF00"/>
                </a:highlight>
                <a:latin typeface="Calibri" panose="020F0502020204030204" pitchFamily="34" charset="0"/>
                <a:ea typeface="Times New Roman" panose="02020603050405020304" pitchFamily="18" charset="0"/>
              </a:rPr>
              <a:t>(1)</a:t>
            </a:r>
            <a:endParaRPr lang="en-US" sz="800" dirty="0">
              <a:effectLst/>
              <a:highlight>
                <a:srgbClr val="FFFF00"/>
              </a:highlight>
              <a:latin typeface="Calibri" panose="020F0502020204030204" pitchFamily="34" charset="0"/>
              <a:ea typeface="Calibri" panose="020F0502020204030204" pitchFamily="34" charset="0"/>
            </a:endParaRPr>
          </a:p>
          <a:p>
            <a:pPr marL="342900" marR="0" lvl="0" indent="-342900">
              <a:spcBef>
                <a:spcPts val="0"/>
              </a:spcBef>
              <a:spcAft>
                <a:spcPts val="0"/>
              </a:spcAft>
              <a:buFont typeface="Calibri" panose="020F0502020204030204" pitchFamily="34" charset="0"/>
              <a:buChar char="-"/>
            </a:pPr>
            <a:r>
              <a:rPr lang="en-US" sz="800" dirty="0">
                <a:effectLst/>
                <a:latin typeface="Calibri" panose="020F0502020204030204" pitchFamily="34" charset="0"/>
                <a:ea typeface="Times New Roman" panose="02020603050405020304" pitchFamily="18" charset="0"/>
              </a:rPr>
              <a:t>Property just south of The Falls subdivision: Assessor shows this property owned by the City, while GIS shows ownership by </a:t>
            </a:r>
            <a:r>
              <a:rPr lang="en-US" sz="800" dirty="0" err="1">
                <a:effectLst/>
                <a:latin typeface="Calibri" panose="020F0502020204030204" pitchFamily="34" charset="0"/>
                <a:ea typeface="Times New Roman" panose="02020603050405020304" pitchFamily="18" charset="0"/>
              </a:rPr>
              <a:t>Rava</a:t>
            </a:r>
            <a:r>
              <a:rPr lang="en-US" sz="800" dirty="0">
                <a:effectLst/>
                <a:latin typeface="Calibri" panose="020F0502020204030204" pitchFamily="34" charset="0"/>
                <a:ea typeface="Times New Roman" panose="02020603050405020304" pitchFamily="18" charset="0"/>
              </a:rPr>
              <a:t> Ridge LLC. </a:t>
            </a:r>
            <a:r>
              <a:rPr lang="en-US" sz="800" dirty="0">
                <a:effectLst/>
                <a:highlight>
                  <a:srgbClr val="FFFF00"/>
                </a:highlight>
                <a:latin typeface="Calibri" panose="020F0502020204030204" pitchFamily="34" charset="0"/>
                <a:ea typeface="Times New Roman" panose="02020603050405020304" pitchFamily="18" charset="0"/>
              </a:rPr>
              <a:t>(1)</a:t>
            </a:r>
            <a:endParaRPr lang="en-US" sz="800" dirty="0">
              <a:effectLst/>
              <a:highlight>
                <a:srgbClr val="FFFF00"/>
              </a:highlight>
              <a:latin typeface="Calibri" panose="020F0502020204030204" pitchFamily="34" charset="0"/>
              <a:ea typeface="Calibri" panose="020F0502020204030204" pitchFamily="34" charset="0"/>
            </a:endParaRPr>
          </a:p>
          <a:p>
            <a:endParaRPr lang="en-US" sz="1000" dirty="0">
              <a:latin typeface="Arial Narrow" panose="020B0606020202030204" pitchFamily="34" charset="0"/>
            </a:endParaRPr>
          </a:p>
        </p:txBody>
      </p:sp>
      <p:sp>
        <p:nvSpPr>
          <p:cNvPr id="4" name="Slide Number Placeholder 3"/>
          <p:cNvSpPr>
            <a:spLocks noGrp="1"/>
          </p:cNvSpPr>
          <p:nvPr>
            <p:ph type="sldNum" sz="quarter" idx="10"/>
          </p:nvPr>
        </p:nvSpPr>
        <p:spPr/>
        <p:txBody>
          <a:bodyPr/>
          <a:lstStyle/>
          <a:p>
            <a:fld id="{349B229A-5758-422F-AA5F-154E12A11F74}" type="slidenum">
              <a:rPr lang="en-US" smtClean="0"/>
              <a:t>3</a:t>
            </a:fld>
            <a:endParaRPr lang="en-US" dirty="0"/>
          </a:p>
        </p:txBody>
      </p:sp>
    </p:spTree>
    <p:extLst>
      <p:ext uri="{BB962C8B-B14F-4D97-AF65-F5344CB8AC3E}">
        <p14:creationId xmlns:p14="http://schemas.microsoft.com/office/powerpoint/2010/main" val="3813733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F2D565B-516C-87EE-0115-07EE34E255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BD76A781-22EB-83EC-E57B-D9CF22155912}"/>
              </a:ext>
            </a:extLst>
          </p:cNvPr>
          <p:cNvSpPr>
            <a:spLocks noGrp="1" noRot="1" noChangeAspect="1"/>
          </p:cNvSpPr>
          <p:nvPr>
            <p:ph type="sldImg"/>
          </p:nvPr>
        </p:nvSpPr>
        <p:spPr>
          <a:xfrm>
            <a:off x="671513" y="200025"/>
            <a:ext cx="5578475" cy="3138488"/>
          </a:xfrm>
        </p:spPr>
      </p:sp>
      <p:sp>
        <p:nvSpPr>
          <p:cNvPr id="3" name="Notes Placeholder 2">
            <a:extLst>
              <a:ext uri="{FF2B5EF4-FFF2-40B4-BE49-F238E27FC236}">
                <a16:creationId xmlns:a16="http://schemas.microsoft.com/office/drawing/2014/main" xmlns="" id="{42C63CF6-4040-3A6B-FDE6-F53B069FB23D}"/>
              </a:ext>
            </a:extLst>
          </p:cNvPr>
          <p:cNvSpPr>
            <a:spLocks noGrp="1"/>
          </p:cNvSpPr>
          <p:nvPr>
            <p:ph type="body" idx="1"/>
          </p:nvPr>
        </p:nvSpPr>
        <p:spPr>
          <a:xfrm>
            <a:off x="557361" y="3338513"/>
            <a:ext cx="5656051" cy="5704229"/>
          </a:xfrm>
        </p:spPr>
        <p:txBody>
          <a:bodyPr/>
          <a:lstStyle/>
          <a:p>
            <a:pPr marL="174705" indent="-174705">
              <a:buFont typeface="Arial" panose="020B0604020202020204" pitchFamily="34" charset="0"/>
              <a:buChar char="•"/>
            </a:pPr>
            <a:r>
              <a:rPr lang="en-US" sz="1400" b="1" dirty="0">
                <a:solidFill>
                  <a:srgbClr val="000000"/>
                </a:solidFill>
              </a:rPr>
              <a:t>Click back and forth to show fewer sites.</a:t>
            </a:r>
          </a:p>
          <a:p>
            <a:pPr marL="174705" indent="-174705">
              <a:buFont typeface="Arial" panose="020B0604020202020204" pitchFamily="34" charset="0"/>
              <a:buChar char="•"/>
            </a:pPr>
            <a:r>
              <a:rPr lang="en-US" sz="1400" b="0" dirty="0">
                <a:solidFill>
                  <a:srgbClr val="000000"/>
                </a:solidFill>
              </a:rPr>
              <a:t>The 2</a:t>
            </a:r>
            <a:r>
              <a:rPr lang="en-US" sz="1400" b="0" baseline="30000" dirty="0">
                <a:solidFill>
                  <a:srgbClr val="000000"/>
                </a:solidFill>
              </a:rPr>
              <a:t>nd</a:t>
            </a:r>
            <a:r>
              <a:rPr lang="en-US" sz="1400" b="0" dirty="0">
                <a:solidFill>
                  <a:srgbClr val="000000"/>
                </a:solidFill>
              </a:rPr>
              <a:t> criterion we applied is based on the architect telling us that the Animal Welfare site layout is a little less than 2.5 acres, so we searched for greater than that area. Those sites are shown here at a count of 47.</a:t>
            </a:r>
          </a:p>
          <a:p>
            <a:pPr marL="174705" indent="-174705">
              <a:buFont typeface="Arial" panose="020B0604020202020204" pitchFamily="34" charset="0"/>
              <a:buChar char="•"/>
            </a:pPr>
            <a:r>
              <a:rPr lang="en-US" sz="1400" b="0" dirty="0">
                <a:solidFill>
                  <a:srgbClr val="000000"/>
                </a:solidFill>
              </a:rPr>
              <a:t>We also checked to be sure we weren’t overlooking a slightly smaller site that is shaped perfectly to accommodate the facility, as in between 2 and 2.5 acres; but did not find any. </a:t>
            </a:r>
          </a:p>
          <a:p>
            <a:pPr marL="631905" lvl="1" indent="-174705">
              <a:buFont typeface="Arial" panose="020B0604020202020204" pitchFamily="34" charset="0"/>
              <a:buChar char="•"/>
            </a:pPr>
            <a:r>
              <a:rPr lang="en-US" sz="1400" dirty="0">
                <a:solidFill>
                  <a:srgbClr val="000000"/>
                </a:solidFill>
              </a:rPr>
              <a:t>We also looked at City-owned sites adjacent to each other that could be combined to have a total area of &gt;2.5 acres. We found two cases. The first case is at Pleasant Valley School and the lot directly east, but it has a </a:t>
            </a:r>
            <a:r>
              <a:rPr lang="en-US" sz="1400" dirty="0" err="1">
                <a:solidFill>
                  <a:srgbClr val="000000"/>
                </a:solidFill>
              </a:rPr>
              <a:t>sewerline</a:t>
            </a:r>
            <a:r>
              <a:rPr lang="en-US" sz="1400" dirty="0">
                <a:solidFill>
                  <a:srgbClr val="000000"/>
                </a:solidFill>
              </a:rPr>
              <a:t> passing through the middle of it and it borders residential land. The second case of this is east of City Hall near the railroad, but both parcels of land fall within the floodplain.</a:t>
            </a:r>
          </a:p>
          <a:p>
            <a:pPr marL="174705" indent="-174705">
              <a:buFont typeface="Arial" panose="020B0604020202020204" pitchFamily="34" charset="0"/>
              <a:buChar char="•"/>
            </a:pPr>
            <a:endParaRPr lang="en-US" sz="1400" b="0" dirty="0">
              <a:solidFill>
                <a:srgbClr val="000000"/>
              </a:solidFill>
            </a:endParaRPr>
          </a:p>
          <a:p>
            <a:pPr marL="174705" indent="-174705">
              <a:buFont typeface="Arial" panose="020B0604020202020204" pitchFamily="34" charset="0"/>
              <a:buChar char="•"/>
            </a:pPr>
            <a:r>
              <a:rPr lang="en-US" sz="1400" b="1" u="sng" dirty="0">
                <a:solidFill>
                  <a:srgbClr val="000000"/>
                </a:solidFill>
              </a:rPr>
              <a:t>If they ask the question:</a:t>
            </a:r>
          </a:p>
          <a:p>
            <a:pPr marL="174705" indent="-174705">
              <a:buFont typeface="Arial" panose="020B0604020202020204" pitchFamily="34" charset="0"/>
              <a:buChar char="•"/>
            </a:pPr>
            <a:r>
              <a:rPr lang="en-US" sz="1400" b="0" dirty="0">
                <a:solidFill>
                  <a:srgbClr val="000000"/>
                </a:solidFill>
              </a:rPr>
              <a:t>The red text in the Site Name column is calling attention to the sites considered in the past by the Team as we worked to identify a suitable location. </a:t>
            </a:r>
          </a:p>
          <a:p>
            <a:pPr marL="174705" indent="-174705">
              <a:buFont typeface="Arial" panose="020B0604020202020204" pitchFamily="34" charset="0"/>
              <a:buChar char="•"/>
            </a:pPr>
            <a:r>
              <a:rPr lang="en-US" sz="1400" b="0" dirty="0">
                <a:solidFill>
                  <a:srgbClr val="000000"/>
                </a:solidFill>
              </a:rPr>
              <a:t>The blue text is showing the sites sized &gt;2.0 acres and &lt;2.5. </a:t>
            </a:r>
          </a:p>
          <a:p>
            <a:endParaRPr lang="en-US" sz="1400" dirty="0"/>
          </a:p>
        </p:txBody>
      </p:sp>
      <p:sp>
        <p:nvSpPr>
          <p:cNvPr id="4" name="Slide Number Placeholder 3">
            <a:extLst>
              <a:ext uri="{FF2B5EF4-FFF2-40B4-BE49-F238E27FC236}">
                <a16:creationId xmlns:a16="http://schemas.microsoft.com/office/drawing/2014/main" xmlns="" id="{3E41EFB0-91CE-CB4D-E76B-197F6C660E07}"/>
              </a:ext>
            </a:extLst>
          </p:cNvPr>
          <p:cNvSpPr>
            <a:spLocks noGrp="1"/>
          </p:cNvSpPr>
          <p:nvPr>
            <p:ph type="sldNum" sz="quarter" idx="10"/>
          </p:nvPr>
        </p:nvSpPr>
        <p:spPr/>
        <p:txBody>
          <a:bodyPr/>
          <a:lstStyle/>
          <a:p>
            <a:fld id="{349B229A-5758-422F-AA5F-154E12A11F74}" type="slidenum">
              <a:rPr lang="en-US" smtClean="0"/>
              <a:t>4</a:t>
            </a:fld>
            <a:endParaRPr lang="en-US"/>
          </a:p>
        </p:txBody>
      </p:sp>
    </p:spTree>
    <p:extLst>
      <p:ext uri="{BB962C8B-B14F-4D97-AF65-F5344CB8AC3E}">
        <p14:creationId xmlns:p14="http://schemas.microsoft.com/office/powerpoint/2010/main" val="659005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9BA265F-ADB5-D11F-C444-903CA4BAC3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83931506-800A-3B54-1375-77B9FA1164AB}"/>
              </a:ext>
            </a:extLst>
          </p:cNvPr>
          <p:cNvSpPr>
            <a:spLocks noGrp="1" noRot="1" noChangeAspect="1"/>
          </p:cNvSpPr>
          <p:nvPr>
            <p:ph type="sldImg"/>
          </p:nvPr>
        </p:nvSpPr>
        <p:spPr>
          <a:xfrm>
            <a:off x="671513" y="200025"/>
            <a:ext cx="5578475" cy="3138488"/>
          </a:xfrm>
        </p:spPr>
      </p:sp>
      <p:sp>
        <p:nvSpPr>
          <p:cNvPr id="3" name="Notes Placeholder 2">
            <a:extLst>
              <a:ext uri="{FF2B5EF4-FFF2-40B4-BE49-F238E27FC236}">
                <a16:creationId xmlns:a16="http://schemas.microsoft.com/office/drawing/2014/main" xmlns="" id="{AF572ADA-C28B-EDAD-B4D7-B2EDB5276512}"/>
              </a:ext>
            </a:extLst>
          </p:cNvPr>
          <p:cNvSpPr>
            <a:spLocks noGrp="1"/>
          </p:cNvSpPr>
          <p:nvPr>
            <p:ph type="body" idx="1"/>
          </p:nvPr>
        </p:nvSpPr>
        <p:spPr>
          <a:xfrm>
            <a:off x="557361" y="3338514"/>
            <a:ext cx="5656051" cy="3515510"/>
          </a:xfrm>
        </p:spPr>
        <p:txBody>
          <a:bodyPr/>
          <a:lstStyle/>
          <a:p>
            <a:pPr marL="174705" indent="-174705">
              <a:buFont typeface="Arial" panose="020B0604020202020204" pitchFamily="34" charset="0"/>
              <a:buChar char="•"/>
            </a:pPr>
            <a:r>
              <a:rPr lang="en-US" sz="1400" b="1" dirty="0">
                <a:solidFill>
                  <a:srgbClr val="000000"/>
                </a:solidFill>
              </a:rPr>
              <a:t>Click back and forth to show fewer sites.</a:t>
            </a:r>
          </a:p>
          <a:p>
            <a:pPr marL="174705" indent="-174705">
              <a:buFont typeface="Arial" panose="020B0604020202020204" pitchFamily="34" charset="0"/>
              <a:buChar char="•"/>
            </a:pPr>
            <a:r>
              <a:rPr lang="en-US" sz="1400" dirty="0">
                <a:solidFill>
                  <a:srgbClr val="000000"/>
                </a:solidFill>
              </a:rPr>
              <a:t>The 3</a:t>
            </a:r>
            <a:r>
              <a:rPr lang="en-US" sz="1400" baseline="30000" dirty="0">
                <a:solidFill>
                  <a:srgbClr val="000000"/>
                </a:solidFill>
              </a:rPr>
              <a:t>rd</a:t>
            </a:r>
            <a:r>
              <a:rPr lang="en-US" sz="1400" dirty="0">
                <a:solidFill>
                  <a:srgbClr val="000000"/>
                </a:solidFill>
              </a:rPr>
              <a:t> criterion we applied is to remove City Park land with restrictions either through deed limitations or grants.  This happens to be many of our parks, and after this criterion was applied, 26 properties remain.    </a:t>
            </a:r>
          </a:p>
          <a:p>
            <a:pPr marL="174705" indent="-174705">
              <a:buFont typeface="Arial" panose="020B0604020202020204" pitchFamily="34" charset="0"/>
              <a:buChar char="•"/>
            </a:pPr>
            <a:endParaRPr lang="en-US" sz="1400" dirty="0">
              <a:solidFill>
                <a:srgbClr val="000000"/>
              </a:solidFill>
            </a:endParaRPr>
          </a:p>
          <a:p>
            <a:r>
              <a:rPr lang="en-US" sz="1800" dirty="0">
                <a:solidFill>
                  <a:srgbClr val="1F497D"/>
                </a:solidFill>
                <a:effectLst/>
                <a:latin typeface="Calibri" panose="020F0502020204030204" pitchFamily="34" charset="0"/>
                <a:ea typeface="Aptos" panose="020B0004020202020204" pitchFamily="34" charset="0"/>
                <a:cs typeface="Aptos" panose="020B0004020202020204" pitchFamily="34" charset="0"/>
              </a:rPr>
              <a:t>Lake </a:t>
            </a:r>
            <a:r>
              <a:rPr lang="en-US" sz="1800" dirty="0" err="1">
                <a:solidFill>
                  <a:srgbClr val="1F497D"/>
                </a:solidFill>
                <a:effectLst/>
                <a:latin typeface="Calibri" panose="020F0502020204030204" pitchFamily="34" charset="0"/>
                <a:ea typeface="Aptos" panose="020B0004020202020204" pitchFamily="34" charset="0"/>
                <a:cs typeface="Aptos" panose="020B0004020202020204" pitchFamily="34" charset="0"/>
              </a:rPr>
              <a:t>McMurty</a:t>
            </a:r>
            <a:r>
              <a:rPr lang="en-US" sz="1800" dirty="0">
                <a:solidFill>
                  <a:srgbClr val="1F497D"/>
                </a:solidFill>
                <a:effectLst/>
                <a:latin typeface="Calibri" panose="020F0502020204030204" pitchFamily="34" charset="0"/>
                <a:ea typeface="Aptos" panose="020B0004020202020204" pitchFamily="34" charset="0"/>
                <a:cs typeface="Aptos" panose="020B0004020202020204" pitchFamily="34" charset="0"/>
              </a:rPr>
              <a:t> is removed here.  The City’s internal team that hel</a:t>
            </a:r>
            <a:r>
              <a:rPr lang="en-US" sz="1800" dirty="0">
                <a:solidFill>
                  <a:srgbClr val="1F497D"/>
                </a:solidFill>
                <a:latin typeface="Calibri" panose="020F0502020204030204" pitchFamily="34" charset="0"/>
                <a:ea typeface="Aptos" panose="020B0004020202020204" pitchFamily="34" charset="0"/>
                <a:cs typeface="Aptos" panose="020B0004020202020204" pitchFamily="34" charset="0"/>
              </a:rPr>
              <a:t>ped us identify park restrictions is</a:t>
            </a:r>
            <a:r>
              <a:rPr lang="en-US" sz="1800" dirty="0">
                <a:solidFill>
                  <a:srgbClr val="1F497D"/>
                </a:solidFill>
                <a:effectLst/>
                <a:latin typeface="Calibri" panose="020F0502020204030204" pitchFamily="34" charset="0"/>
                <a:ea typeface="Aptos" panose="020B0004020202020204" pitchFamily="34" charset="0"/>
                <a:cs typeface="Aptos" panose="020B0004020202020204" pitchFamily="34" charset="0"/>
              </a:rPr>
              <a:t> not aware of certain </a:t>
            </a:r>
            <a:r>
              <a:rPr lang="en-US" sz="1800" dirty="0">
                <a:solidFill>
                  <a:srgbClr val="1F497D"/>
                </a:solidFill>
                <a:latin typeface="Calibri" panose="020F0502020204030204" pitchFamily="34" charset="0"/>
                <a:ea typeface="Aptos" panose="020B0004020202020204" pitchFamily="34" charset="0"/>
                <a:cs typeface="Aptos" panose="020B0004020202020204" pitchFamily="34" charset="0"/>
              </a:rPr>
              <a:t>deed </a:t>
            </a:r>
            <a:r>
              <a:rPr lang="en-US" sz="1800" dirty="0">
                <a:solidFill>
                  <a:srgbClr val="1F497D"/>
                </a:solidFill>
                <a:effectLst/>
                <a:latin typeface="Calibri" panose="020F0502020204030204" pitchFamily="34" charset="0"/>
                <a:ea typeface="Aptos" panose="020B0004020202020204" pitchFamily="34" charset="0"/>
                <a:cs typeface="Aptos" panose="020B0004020202020204" pitchFamily="34" charset="0"/>
              </a:rPr>
              <a:t>restrictions, per se, related to McMurtry – however, because we condemned the property for a certain use (being a water supply reservoir), we may </a:t>
            </a:r>
            <a:r>
              <a:rPr lang="en-US" sz="1800" dirty="0">
                <a:solidFill>
                  <a:srgbClr val="1F497D"/>
                </a:solidFill>
                <a:latin typeface="Calibri" panose="020F0502020204030204" pitchFamily="34" charset="0"/>
                <a:ea typeface="Aptos" panose="020B0004020202020204" pitchFamily="34" charset="0"/>
                <a:cs typeface="Aptos" panose="020B0004020202020204" pitchFamily="34" charset="0"/>
              </a:rPr>
              <a:t>experience opposition and/or court battles if we chose to use the land for a different use. </a:t>
            </a:r>
            <a:r>
              <a:rPr lang="en-US" sz="1800" dirty="0">
                <a:solidFill>
                  <a:srgbClr val="1F497D"/>
                </a:solidFill>
                <a:effectLst/>
                <a:latin typeface="Calibri" panose="020F0502020204030204" pitchFamily="34" charset="0"/>
                <a:ea typeface="Aptos" panose="020B0004020202020204" pitchFamily="34" charset="0"/>
                <a:cs typeface="Aptos" panose="020B0004020202020204" pitchFamily="34" charset="0"/>
              </a:rPr>
              <a:t>For this reason</a:t>
            </a:r>
            <a:r>
              <a:rPr lang="en-US" sz="1800" dirty="0">
                <a:solidFill>
                  <a:srgbClr val="1F497D"/>
                </a:solidFill>
                <a:latin typeface="Calibri" panose="020F0502020204030204" pitchFamily="34" charset="0"/>
                <a:ea typeface="Aptos" panose="020B0004020202020204" pitchFamily="34" charset="0"/>
                <a:cs typeface="Aptos" panose="020B0004020202020204" pitchFamily="34" charset="0"/>
              </a:rPr>
              <a:t>, staff eliminated it through this criteria.</a:t>
            </a:r>
          </a:p>
          <a:p>
            <a:endParaRPr lang="en-US" sz="1800" dirty="0">
              <a:solidFill>
                <a:srgbClr val="1F497D"/>
              </a:solidFill>
              <a:effectLst/>
              <a:latin typeface="Calibri" panose="020F0502020204030204" pitchFamily="34" charset="0"/>
              <a:ea typeface="Aptos" panose="020B0004020202020204" pitchFamily="34" charset="0"/>
              <a:cs typeface="Aptos" panose="020B0004020202020204" pitchFamily="34" charset="0"/>
            </a:endParaRPr>
          </a:p>
          <a:p>
            <a:endParaRPr lang="en-US" sz="1400" dirty="0">
              <a:solidFill>
                <a:srgbClr val="000000"/>
              </a:solidFill>
            </a:endParaRPr>
          </a:p>
          <a:p>
            <a:endParaRPr lang="en-US" sz="1400" dirty="0"/>
          </a:p>
        </p:txBody>
      </p:sp>
      <p:sp>
        <p:nvSpPr>
          <p:cNvPr id="4" name="Slide Number Placeholder 3">
            <a:extLst>
              <a:ext uri="{FF2B5EF4-FFF2-40B4-BE49-F238E27FC236}">
                <a16:creationId xmlns:a16="http://schemas.microsoft.com/office/drawing/2014/main" xmlns="" id="{30F8EDAA-016C-A2BD-949D-413D9DA76689}"/>
              </a:ext>
            </a:extLst>
          </p:cNvPr>
          <p:cNvSpPr>
            <a:spLocks noGrp="1"/>
          </p:cNvSpPr>
          <p:nvPr>
            <p:ph type="sldNum" sz="quarter" idx="10"/>
          </p:nvPr>
        </p:nvSpPr>
        <p:spPr/>
        <p:txBody>
          <a:bodyPr/>
          <a:lstStyle/>
          <a:p>
            <a:fld id="{349B229A-5758-422F-AA5F-154E12A11F74}" type="slidenum">
              <a:rPr lang="en-US" smtClean="0"/>
              <a:t>5</a:t>
            </a:fld>
            <a:endParaRPr lang="en-US"/>
          </a:p>
        </p:txBody>
      </p:sp>
    </p:spTree>
    <p:extLst>
      <p:ext uri="{BB962C8B-B14F-4D97-AF65-F5344CB8AC3E}">
        <p14:creationId xmlns:p14="http://schemas.microsoft.com/office/powerpoint/2010/main" val="2113663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7A43AE-E94D-5935-B228-3B3087BA96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EFBDFE5F-4F90-32E2-CCF6-BD764F12921D}"/>
              </a:ext>
            </a:extLst>
          </p:cNvPr>
          <p:cNvSpPr>
            <a:spLocks noGrp="1" noRot="1" noChangeAspect="1"/>
          </p:cNvSpPr>
          <p:nvPr>
            <p:ph type="sldImg"/>
          </p:nvPr>
        </p:nvSpPr>
        <p:spPr>
          <a:xfrm>
            <a:off x="671513" y="200025"/>
            <a:ext cx="5578475" cy="3138488"/>
          </a:xfrm>
        </p:spPr>
      </p:sp>
      <p:sp>
        <p:nvSpPr>
          <p:cNvPr id="3" name="Notes Placeholder 2">
            <a:extLst>
              <a:ext uri="{FF2B5EF4-FFF2-40B4-BE49-F238E27FC236}">
                <a16:creationId xmlns:a16="http://schemas.microsoft.com/office/drawing/2014/main" xmlns="" id="{219307C0-A619-B12E-B685-23103EE83037}"/>
              </a:ext>
            </a:extLst>
          </p:cNvPr>
          <p:cNvSpPr>
            <a:spLocks noGrp="1"/>
          </p:cNvSpPr>
          <p:nvPr>
            <p:ph type="body" idx="1"/>
          </p:nvPr>
        </p:nvSpPr>
        <p:spPr>
          <a:xfrm>
            <a:off x="557361" y="3338513"/>
            <a:ext cx="5656051" cy="3769953"/>
          </a:xfrm>
        </p:spPr>
        <p:txBody>
          <a:bodyPr/>
          <a:lstStyle/>
          <a:p>
            <a:pPr marL="174705" indent="-174705">
              <a:buFont typeface="Arial" panose="020B0604020202020204" pitchFamily="34" charset="0"/>
              <a:buChar char="•"/>
            </a:pPr>
            <a:r>
              <a:rPr lang="en-US" sz="1400" b="1" dirty="0">
                <a:solidFill>
                  <a:srgbClr val="000000"/>
                </a:solidFill>
              </a:rPr>
              <a:t>Click back and forth to show fewer sites.</a:t>
            </a:r>
          </a:p>
          <a:p>
            <a:pPr marL="174705" indent="-174705">
              <a:buFont typeface="Arial" panose="020B0604020202020204" pitchFamily="34" charset="0"/>
              <a:buChar char="•"/>
            </a:pPr>
            <a:r>
              <a:rPr lang="en-US" sz="1400" dirty="0">
                <a:solidFill>
                  <a:srgbClr val="000000"/>
                </a:solidFill>
              </a:rPr>
              <a:t>For criterion 4, we eliminated any land associated with existing City Facilities or that is planned for city facility in the future.  </a:t>
            </a:r>
          </a:p>
          <a:p>
            <a:pPr marL="174705" indent="-174705">
              <a:buFont typeface="Arial" panose="020B0604020202020204" pitchFamily="34" charset="0"/>
              <a:buChar char="•"/>
            </a:pPr>
            <a:endParaRPr lang="en-US" sz="1400" dirty="0">
              <a:solidFill>
                <a:srgbClr val="000000"/>
              </a:solidFill>
            </a:endParaRPr>
          </a:p>
          <a:p>
            <a:pPr marL="174705" indent="-174705">
              <a:buFont typeface="Arial" panose="020B0604020202020204" pitchFamily="34" charset="0"/>
              <a:buChar char="•"/>
            </a:pPr>
            <a:r>
              <a:rPr lang="en-US" sz="1400" dirty="0">
                <a:solidFill>
                  <a:srgbClr val="000000"/>
                </a:solidFill>
              </a:rPr>
              <a:t>At this point in the process, we separated the airport property tract where Waste Management is located from the overall Airport Property, knowing that the site east of Waste Management was once considered for other non-Airport uses.  This area is identified as “potential development property” on Kellie Reed’s airport maps.  So we wanted it to survive this filter and show it here.</a:t>
            </a:r>
          </a:p>
          <a:p>
            <a:pPr marL="174705" indent="-174705">
              <a:buFont typeface="Arial" panose="020B0604020202020204" pitchFamily="34" charset="0"/>
              <a:buChar char="•"/>
            </a:pPr>
            <a:endParaRPr lang="en-US" sz="1400" dirty="0">
              <a:solidFill>
                <a:srgbClr val="000000"/>
              </a:solidFill>
            </a:endParaRPr>
          </a:p>
          <a:p>
            <a:pPr marL="174705" indent="-174705">
              <a:buFont typeface="Arial" panose="020B0604020202020204" pitchFamily="34" charset="0"/>
              <a:buChar char="•"/>
            </a:pPr>
            <a:r>
              <a:rPr lang="en-US" sz="1400" dirty="0">
                <a:solidFill>
                  <a:srgbClr val="000000"/>
                </a:solidFill>
              </a:rPr>
              <a:t>After this criterion, 10 properties now remain.</a:t>
            </a:r>
          </a:p>
          <a:p>
            <a:pPr marL="174705" indent="-174705">
              <a:buFont typeface="Arial" panose="020B0604020202020204" pitchFamily="34" charset="0"/>
              <a:buChar char="•"/>
            </a:pPr>
            <a:endParaRPr lang="en-US" sz="1400" dirty="0">
              <a:solidFill>
                <a:srgbClr val="000000"/>
              </a:solidFill>
            </a:endParaRPr>
          </a:p>
          <a:p>
            <a:pPr marL="174705" indent="-174705">
              <a:buFont typeface="Arial" panose="020B0604020202020204" pitchFamily="34" charset="0"/>
              <a:buChar char="•"/>
            </a:pPr>
            <a:endParaRPr lang="en-US" sz="1400" dirty="0">
              <a:solidFill>
                <a:srgbClr val="000000"/>
              </a:solidFill>
            </a:endParaRPr>
          </a:p>
          <a:p>
            <a:pPr marL="174705" indent="-174705">
              <a:buFont typeface="Arial" panose="020B0604020202020204" pitchFamily="34" charset="0"/>
              <a:buChar char="•"/>
            </a:pPr>
            <a:r>
              <a:rPr lang="en-US" sz="1400" b="1" u="sng" dirty="0">
                <a:solidFill>
                  <a:srgbClr val="000000"/>
                </a:solidFill>
              </a:rPr>
              <a:t>ONLY IF ASKED:  </a:t>
            </a:r>
            <a:r>
              <a:rPr lang="en-US" sz="1400" dirty="0">
                <a:solidFill>
                  <a:srgbClr val="000000"/>
                </a:solidFill>
              </a:rPr>
              <a:t> This </a:t>
            </a:r>
            <a:r>
              <a:rPr lang="en-US" sz="1400" dirty="0" err="1">
                <a:solidFill>
                  <a:srgbClr val="000000"/>
                </a:solidFill>
              </a:rPr>
              <a:t>airpot</a:t>
            </a:r>
            <a:r>
              <a:rPr lang="en-US" sz="1400" dirty="0">
                <a:solidFill>
                  <a:srgbClr val="000000"/>
                </a:solidFill>
              </a:rPr>
              <a:t> site was eliminated on previous lists for use due the site housing a batch plant;  that plant has been removed and the site is now vacant.</a:t>
            </a:r>
            <a:endParaRPr lang="en-US" sz="1400" b="1" u="sng" dirty="0">
              <a:solidFill>
                <a:srgbClr val="000000"/>
              </a:solidFill>
            </a:endParaRPr>
          </a:p>
          <a:p>
            <a:pPr marL="174705" indent="-174705">
              <a:buFont typeface="Arial" panose="020B0604020202020204" pitchFamily="34" charset="0"/>
              <a:buChar char="•"/>
            </a:pPr>
            <a:endParaRPr lang="en-US" sz="1400" dirty="0">
              <a:solidFill>
                <a:srgbClr val="000000"/>
              </a:solidFill>
            </a:endParaRPr>
          </a:p>
          <a:p>
            <a:endParaRPr lang="en-US" sz="1400" dirty="0"/>
          </a:p>
          <a:p>
            <a:endParaRPr lang="en-US" sz="1400" dirty="0"/>
          </a:p>
        </p:txBody>
      </p:sp>
      <p:sp>
        <p:nvSpPr>
          <p:cNvPr id="4" name="Slide Number Placeholder 3">
            <a:extLst>
              <a:ext uri="{FF2B5EF4-FFF2-40B4-BE49-F238E27FC236}">
                <a16:creationId xmlns:a16="http://schemas.microsoft.com/office/drawing/2014/main" xmlns="" id="{49B66090-BE62-AA76-E542-33F64C49702C}"/>
              </a:ext>
            </a:extLst>
          </p:cNvPr>
          <p:cNvSpPr>
            <a:spLocks noGrp="1"/>
          </p:cNvSpPr>
          <p:nvPr>
            <p:ph type="sldNum" sz="quarter" idx="10"/>
          </p:nvPr>
        </p:nvSpPr>
        <p:spPr/>
        <p:txBody>
          <a:bodyPr/>
          <a:lstStyle/>
          <a:p>
            <a:fld id="{349B229A-5758-422F-AA5F-154E12A11F74}" type="slidenum">
              <a:rPr lang="en-US" smtClean="0"/>
              <a:t>6</a:t>
            </a:fld>
            <a:endParaRPr lang="en-US"/>
          </a:p>
        </p:txBody>
      </p:sp>
    </p:spTree>
    <p:extLst>
      <p:ext uri="{BB962C8B-B14F-4D97-AF65-F5344CB8AC3E}">
        <p14:creationId xmlns:p14="http://schemas.microsoft.com/office/powerpoint/2010/main" val="1727148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CF7647B-BD4E-3E16-56C2-5A303F072F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7DA75149-9688-BD8F-0DF8-50179EBE976E}"/>
              </a:ext>
            </a:extLst>
          </p:cNvPr>
          <p:cNvSpPr>
            <a:spLocks noGrp="1" noRot="1" noChangeAspect="1"/>
          </p:cNvSpPr>
          <p:nvPr>
            <p:ph type="sldImg"/>
          </p:nvPr>
        </p:nvSpPr>
        <p:spPr>
          <a:xfrm>
            <a:off x="671513" y="200025"/>
            <a:ext cx="5578475" cy="3138488"/>
          </a:xfrm>
        </p:spPr>
      </p:sp>
      <p:sp>
        <p:nvSpPr>
          <p:cNvPr id="3" name="Notes Placeholder 2">
            <a:extLst>
              <a:ext uri="{FF2B5EF4-FFF2-40B4-BE49-F238E27FC236}">
                <a16:creationId xmlns:a16="http://schemas.microsoft.com/office/drawing/2014/main" xmlns="" id="{63E332CD-2097-CAE7-4528-73D4BE33C6FB}"/>
              </a:ext>
            </a:extLst>
          </p:cNvPr>
          <p:cNvSpPr>
            <a:spLocks noGrp="1"/>
          </p:cNvSpPr>
          <p:nvPr>
            <p:ph type="body" idx="1"/>
          </p:nvPr>
        </p:nvSpPr>
        <p:spPr>
          <a:xfrm>
            <a:off x="557361" y="3338513"/>
            <a:ext cx="5656051" cy="5704229"/>
          </a:xfrm>
        </p:spPr>
        <p:txBody>
          <a:bodyPr/>
          <a:lstStyle/>
          <a:p>
            <a:pPr marL="174705" indent="-174705">
              <a:buFont typeface="Arial" panose="020B0604020202020204" pitchFamily="34" charset="0"/>
              <a:buChar char="•"/>
            </a:pPr>
            <a:r>
              <a:rPr lang="en-US" sz="1400" b="1" dirty="0">
                <a:solidFill>
                  <a:srgbClr val="000000"/>
                </a:solidFill>
              </a:rPr>
              <a:t>Click back and forth to show fewer sites.</a:t>
            </a:r>
          </a:p>
          <a:p>
            <a:pPr marL="174705" indent="-174705">
              <a:buFont typeface="Arial" panose="020B0604020202020204" pitchFamily="34" charset="0"/>
              <a:buChar char="•"/>
            </a:pPr>
            <a:endParaRPr lang="en-US" sz="1400" dirty="0">
              <a:solidFill>
                <a:srgbClr val="000000"/>
              </a:solidFill>
            </a:endParaRPr>
          </a:p>
          <a:p>
            <a:pPr marL="174705" indent="-174705">
              <a:buFont typeface="Arial" panose="020B0604020202020204" pitchFamily="34" charset="0"/>
              <a:buChar char="•"/>
            </a:pPr>
            <a:r>
              <a:rPr lang="en-US" sz="1400" dirty="0">
                <a:solidFill>
                  <a:srgbClr val="000000"/>
                </a:solidFill>
              </a:rPr>
              <a:t>The next criterion was to exclude properties that become unusable due to significant floodplain impacts (the kind that can’t be overcome) or sites that are dedicated as detention basins. </a:t>
            </a:r>
          </a:p>
          <a:p>
            <a:pPr marL="174705" indent="-174705">
              <a:buFont typeface="Arial" panose="020B0604020202020204" pitchFamily="34" charset="0"/>
              <a:buChar char="•"/>
            </a:pPr>
            <a:endParaRPr lang="en-US" sz="1400" dirty="0">
              <a:solidFill>
                <a:srgbClr val="000000"/>
              </a:solidFill>
            </a:endParaRPr>
          </a:p>
          <a:p>
            <a:pPr marL="174705" indent="-174705">
              <a:buFont typeface="Arial" panose="020B0604020202020204" pitchFamily="34" charset="0"/>
              <a:buChar char="•"/>
            </a:pPr>
            <a:r>
              <a:rPr lang="en-US" sz="1400" dirty="0">
                <a:solidFill>
                  <a:srgbClr val="000000"/>
                </a:solidFill>
              </a:rPr>
              <a:t>This leaves us with 3 properties. </a:t>
            </a:r>
          </a:p>
          <a:p>
            <a:endParaRPr lang="en-US" sz="1400" dirty="0"/>
          </a:p>
          <a:p>
            <a:endParaRPr lang="en-US" sz="1400" dirty="0"/>
          </a:p>
        </p:txBody>
      </p:sp>
      <p:sp>
        <p:nvSpPr>
          <p:cNvPr id="4" name="Slide Number Placeholder 3">
            <a:extLst>
              <a:ext uri="{FF2B5EF4-FFF2-40B4-BE49-F238E27FC236}">
                <a16:creationId xmlns:a16="http://schemas.microsoft.com/office/drawing/2014/main" xmlns="" id="{C191E089-113C-9C72-AD2D-627E76EB6C23}"/>
              </a:ext>
            </a:extLst>
          </p:cNvPr>
          <p:cNvSpPr>
            <a:spLocks noGrp="1"/>
          </p:cNvSpPr>
          <p:nvPr>
            <p:ph type="sldNum" sz="quarter" idx="10"/>
          </p:nvPr>
        </p:nvSpPr>
        <p:spPr/>
        <p:txBody>
          <a:bodyPr/>
          <a:lstStyle/>
          <a:p>
            <a:fld id="{349B229A-5758-422F-AA5F-154E12A11F74}" type="slidenum">
              <a:rPr lang="en-US" smtClean="0"/>
              <a:t>7</a:t>
            </a:fld>
            <a:endParaRPr lang="en-US"/>
          </a:p>
        </p:txBody>
      </p:sp>
    </p:spTree>
    <p:extLst>
      <p:ext uri="{BB962C8B-B14F-4D97-AF65-F5344CB8AC3E}">
        <p14:creationId xmlns:p14="http://schemas.microsoft.com/office/powerpoint/2010/main" val="39067797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47A6C2B-398A-9B15-6DFE-7A895897E98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D34E90FD-FBA4-4B5E-A546-A98ED50F8C49}"/>
              </a:ext>
            </a:extLst>
          </p:cNvPr>
          <p:cNvSpPr>
            <a:spLocks noGrp="1" noRot="1" noChangeAspect="1"/>
          </p:cNvSpPr>
          <p:nvPr>
            <p:ph type="sldImg"/>
          </p:nvPr>
        </p:nvSpPr>
        <p:spPr>
          <a:xfrm>
            <a:off x="671513" y="200025"/>
            <a:ext cx="5578475" cy="3138488"/>
          </a:xfrm>
        </p:spPr>
      </p:sp>
      <p:sp>
        <p:nvSpPr>
          <p:cNvPr id="3" name="Notes Placeholder 2">
            <a:extLst>
              <a:ext uri="{FF2B5EF4-FFF2-40B4-BE49-F238E27FC236}">
                <a16:creationId xmlns:a16="http://schemas.microsoft.com/office/drawing/2014/main" xmlns="" id="{A3E794A5-15F1-38A2-35CC-39B225289853}"/>
              </a:ext>
            </a:extLst>
          </p:cNvPr>
          <p:cNvSpPr>
            <a:spLocks noGrp="1"/>
          </p:cNvSpPr>
          <p:nvPr>
            <p:ph type="body" idx="1"/>
          </p:nvPr>
        </p:nvSpPr>
        <p:spPr>
          <a:xfrm>
            <a:off x="557361" y="3338513"/>
            <a:ext cx="5656051" cy="5704229"/>
          </a:xfrm>
        </p:spPr>
        <p:txBody>
          <a:bodyPr/>
          <a:lstStyle/>
          <a:p>
            <a:pPr marL="174705" indent="-174705">
              <a:buFont typeface="Arial" panose="020B0604020202020204" pitchFamily="34" charset="0"/>
              <a:buChar char="•"/>
            </a:pPr>
            <a:endParaRPr lang="en-US" sz="1400" dirty="0">
              <a:solidFill>
                <a:srgbClr val="000000"/>
              </a:solidFill>
            </a:endParaRPr>
          </a:p>
          <a:p>
            <a:pPr marL="174705" indent="-174705">
              <a:buFont typeface="Arial" panose="020B0604020202020204" pitchFamily="34" charset="0"/>
              <a:buChar char="•"/>
            </a:pPr>
            <a:r>
              <a:rPr lang="en-US" sz="1400" dirty="0">
                <a:solidFill>
                  <a:srgbClr val="000000"/>
                </a:solidFill>
              </a:rPr>
              <a:t>The first 5 criteria are common sense criteria… we can’t build on top of City Hall, we can’t build in a detention pond, and we can build on a 1 acre site, for example.</a:t>
            </a:r>
          </a:p>
          <a:p>
            <a:pPr marL="174705" indent="-174705">
              <a:buFont typeface="Arial" panose="020B0604020202020204" pitchFamily="34" charset="0"/>
              <a:buChar char="•"/>
            </a:pPr>
            <a:endParaRPr lang="en-US" sz="1400" dirty="0">
              <a:solidFill>
                <a:srgbClr val="000000"/>
              </a:solidFill>
            </a:endParaRPr>
          </a:p>
          <a:p>
            <a:pPr marL="174705" indent="-174705">
              <a:buFont typeface="Arial" panose="020B0604020202020204" pitchFamily="34" charset="0"/>
              <a:buChar char="•"/>
            </a:pPr>
            <a:r>
              <a:rPr lang="en-US" sz="1400" dirty="0">
                <a:solidFill>
                  <a:srgbClr val="000000"/>
                </a:solidFill>
              </a:rPr>
              <a:t>This last criterion is a subjective one and wouldn’t necessarily apply to other selection processes for sites for city facilities.  This one removes all sites that border a residential area.   </a:t>
            </a:r>
          </a:p>
          <a:p>
            <a:pPr marL="174705" indent="-174705">
              <a:buFont typeface="Arial" panose="020B0604020202020204" pitchFamily="34" charset="0"/>
              <a:buChar char="•"/>
            </a:pPr>
            <a:endParaRPr lang="en-US" sz="1400" dirty="0">
              <a:solidFill>
                <a:srgbClr val="000000"/>
              </a:solidFill>
            </a:endParaRPr>
          </a:p>
          <a:p>
            <a:pPr marL="174705" indent="-174705">
              <a:buFont typeface="Arial" panose="020B0604020202020204" pitchFamily="34" charset="0"/>
              <a:buChar char="•"/>
            </a:pPr>
            <a:r>
              <a:rPr lang="en-US" sz="1400" dirty="0">
                <a:solidFill>
                  <a:srgbClr val="000000"/>
                </a:solidFill>
              </a:rPr>
              <a:t>After two sites are removed because they border residential, this map shows a single property remains – the Airport site adjacent to Waste Management. </a:t>
            </a:r>
          </a:p>
          <a:p>
            <a:pPr marL="174705" indent="-174705">
              <a:buFont typeface="Arial" panose="020B0604020202020204" pitchFamily="34" charset="0"/>
              <a:buChar char="•"/>
            </a:pPr>
            <a:endParaRPr lang="en-US" sz="1400" dirty="0">
              <a:solidFill>
                <a:srgbClr val="000000"/>
              </a:solidFill>
            </a:endParaRPr>
          </a:p>
          <a:p>
            <a:pPr marL="174705" indent="-174705">
              <a:buFont typeface="Arial" panose="020B0604020202020204" pitchFamily="34" charset="0"/>
              <a:buChar char="•"/>
            </a:pPr>
            <a:r>
              <a:rPr lang="en-US" sz="1400" dirty="0">
                <a:solidFill>
                  <a:srgbClr val="000000"/>
                </a:solidFill>
              </a:rPr>
              <a:t>&lt;next slide&gt;</a:t>
            </a:r>
            <a:endParaRPr lang="en-US" sz="1400" dirty="0"/>
          </a:p>
          <a:p>
            <a:endParaRPr lang="en-US" sz="1400" dirty="0"/>
          </a:p>
        </p:txBody>
      </p:sp>
      <p:sp>
        <p:nvSpPr>
          <p:cNvPr id="4" name="Slide Number Placeholder 3">
            <a:extLst>
              <a:ext uri="{FF2B5EF4-FFF2-40B4-BE49-F238E27FC236}">
                <a16:creationId xmlns:a16="http://schemas.microsoft.com/office/drawing/2014/main" xmlns="" id="{FD3EBFB2-2667-5D58-C67B-796AE08B3796}"/>
              </a:ext>
            </a:extLst>
          </p:cNvPr>
          <p:cNvSpPr>
            <a:spLocks noGrp="1"/>
          </p:cNvSpPr>
          <p:nvPr>
            <p:ph type="sldNum" sz="quarter" idx="10"/>
          </p:nvPr>
        </p:nvSpPr>
        <p:spPr/>
        <p:txBody>
          <a:bodyPr/>
          <a:lstStyle/>
          <a:p>
            <a:fld id="{349B229A-5758-422F-AA5F-154E12A11F74}" type="slidenum">
              <a:rPr lang="en-US" smtClean="0"/>
              <a:t>8</a:t>
            </a:fld>
            <a:endParaRPr lang="en-US"/>
          </a:p>
        </p:txBody>
      </p:sp>
    </p:spTree>
    <p:extLst>
      <p:ext uri="{BB962C8B-B14F-4D97-AF65-F5344CB8AC3E}">
        <p14:creationId xmlns:p14="http://schemas.microsoft.com/office/powerpoint/2010/main" val="27224967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98EADFB3-8586-728A-CFB9-A38586547F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xmlns="" id="{09DC3039-236A-404F-8680-75FCF2F87212}"/>
              </a:ext>
            </a:extLst>
          </p:cNvPr>
          <p:cNvSpPr>
            <a:spLocks noGrp="1" noRot="1" noChangeAspect="1"/>
          </p:cNvSpPr>
          <p:nvPr>
            <p:ph type="sldImg"/>
          </p:nvPr>
        </p:nvSpPr>
        <p:spPr>
          <a:xfrm>
            <a:off x="671513" y="200025"/>
            <a:ext cx="5578475" cy="3138488"/>
          </a:xfrm>
        </p:spPr>
      </p:sp>
      <p:sp>
        <p:nvSpPr>
          <p:cNvPr id="3" name="Notes Placeholder 2">
            <a:extLst>
              <a:ext uri="{FF2B5EF4-FFF2-40B4-BE49-F238E27FC236}">
                <a16:creationId xmlns:a16="http://schemas.microsoft.com/office/drawing/2014/main" xmlns="" id="{91B5D86C-C2ED-D5FA-2848-6C0D319A2C6B}"/>
              </a:ext>
            </a:extLst>
          </p:cNvPr>
          <p:cNvSpPr>
            <a:spLocks noGrp="1"/>
          </p:cNvSpPr>
          <p:nvPr>
            <p:ph type="body" idx="1"/>
          </p:nvPr>
        </p:nvSpPr>
        <p:spPr>
          <a:xfrm>
            <a:off x="557361" y="3338513"/>
            <a:ext cx="5656051" cy="5704229"/>
          </a:xfrm>
        </p:spPr>
        <p:txBody>
          <a:bodyPr/>
          <a:lstStyle/>
          <a:p>
            <a:pPr marL="174705" indent="-174705">
              <a:buFont typeface="Arial" panose="020B0604020202020204" pitchFamily="34" charset="0"/>
              <a:buChar char="•"/>
            </a:pPr>
            <a:r>
              <a:rPr lang="en-US" sz="1400" dirty="0">
                <a:solidFill>
                  <a:srgbClr val="000000"/>
                </a:solidFill>
              </a:rPr>
              <a:t>Going to an aerial image of the sites that remained before this criterion was applied, you can better see where the last 3 sites are located and their proximity to neighborhoods.  </a:t>
            </a:r>
          </a:p>
          <a:p>
            <a:pPr marL="174705" indent="-174705">
              <a:buFont typeface="Arial" panose="020B0604020202020204" pitchFamily="34" charset="0"/>
              <a:buChar char="•"/>
            </a:pPr>
            <a:r>
              <a:rPr lang="en-US" sz="1400" dirty="0">
                <a:solidFill>
                  <a:srgbClr val="000000"/>
                </a:solidFill>
              </a:rPr>
              <a:t>Site 1, top right, is the site that was originally selected, </a:t>
            </a:r>
            <a:r>
              <a:rPr lang="en-US" sz="1400" dirty="0" err="1">
                <a:solidFill>
                  <a:srgbClr val="000000"/>
                </a:solidFill>
              </a:rPr>
              <a:t>Knoblock</a:t>
            </a:r>
            <a:r>
              <a:rPr lang="en-US" sz="1400" dirty="0">
                <a:solidFill>
                  <a:srgbClr val="000000"/>
                </a:solidFill>
              </a:rPr>
              <a:t>/Airport.  </a:t>
            </a:r>
          </a:p>
          <a:p>
            <a:pPr marL="174705" indent="-174705">
              <a:buFont typeface="Arial" panose="020B0604020202020204" pitchFamily="34" charset="0"/>
              <a:buChar char="•"/>
            </a:pPr>
            <a:r>
              <a:rPr lang="en-US" sz="1400" dirty="0">
                <a:solidFill>
                  <a:srgbClr val="000000"/>
                </a:solidFill>
              </a:rPr>
              <a:t>Site 2, is at the Airport, between Waste Management and Sanborn Lake.</a:t>
            </a:r>
          </a:p>
          <a:p>
            <a:pPr marL="174705" indent="-174705">
              <a:buFont typeface="Arial" panose="020B0604020202020204" pitchFamily="34" charset="0"/>
              <a:buChar char="•"/>
            </a:pPr>
            <a:r>
              <a:rPr lang="en-US" sz="1400" dirty="0">
                <a:solidFill>
                  <a:srgbClr val="000000"/>
                </a:solidFill>
              </a:rPr>
              <a:t>Site 3 is southwest of Lakeview/Western. To avoid the runway protection zone, the facility would need to be built on the west half of this tract. </a:t>
            </a:r>
          </a:p>
          <a:p>
            <a:pPr marL="174705" indent="-174705">
              <a:buFont typeface="Arial" panose="020B0604020202020204" pitchFamily="34" charset="0"/>
              <a:buChar char="•"/>
            </a:pPr>
            <a:r>
              <a:rPr lang="en-US" sz="1400" dirty="0">
                <a:solidFill>
                  <a:srgbClr val="000000"/>
                </a:solidFill>
              </a:rPr>
              <a:t>Sites 1 and 3 both border residential areas.  </a:t>
            </a:r>
          </a:p>
          <a:p>
            <a:pPr marL="174705" indent="-174705">
              <a:buFont typeface="Arial" panose="020B0604020202020204" pitchFamily="34" charset="0"/>
              <a:buChar char="•"/>
            </a:pPr>
            <a:endParaRPr lang="en-US" sz="1400" dirty="0">
              <a:solidFill>
                <a:srgbClr val="000000"/>
              </a:solidFill>
            </a:endParaRPr>
          </a:p>
          <a:p>
            <a:pPr marL="174705" indent="-174705">
              <a:buFont typeface="Arial" panose="020B0604020202020204" pitchFamily="34" charset="0"/>
              <a:buChar char="•"/>
            </a:pPr>
            <a:r>
              <a:rPr lang="en-US" sz="1400" dirty="0">
                <a:solidFill>
                  <a:srgbClr val="000000"/>
                </a:solidFill>
              </a:rPr>
              <a:t>The southern corner of Site 2 property is about 900-ft north of the residential area to the south and the eastern corner is about 1300-ft west of the residential area to the east. </a:t>
            </a:r>
          </a:p>
          <a:p>
            <a:pPr marL="174705" indent="-174705">
              <a:buFont typeface="Arial" panose="020B0604020202020204" pitchFamily="34" charset="0"/>
              <a:buChar char="•"/>
            </a:pPr>
            <a:endParaRPr lang="en-US" sz="1400" b="1" dirty="0">
              <a:solidFill>
                <a:srgbClr val="FF0000"/>
              </a:solidFill>
            </a:endParaRPr>
          </a:p>
          <a:p>
            <a:pPr marL="174705" indent="-174705">
              <a:buFont typeface="Arial" panose="020B0604020202020204" pitchFamily="34" charset="0"/>
              <a:buChar char="•"/>
            </a:pPr>
            <a:endParaRPr lang="en-US" sz="1400" b="1" dirty="0">
              <a:solidFill>
                <a:srgbClr val="FF0000"/>
              </a:solidFill>
            </a:endParaRPr>
          </a:p>
          <a:p>
            <a:r>
              <a:rPr lang="en-US" sz="1400" dirty="0">
                <a:solidFill>
                  <a:srgbClr val="000000"/>
                </a:solidFill>
              </a:rPr>
              <a:t>The general benefits of developing Site 2 compared to the previous selection of Site 1 include: </a:t>
            </a:r>
          </a:p>
          <a:p>
            <a:pPr marL="285750" indent="-285750">
              <a:buFont typeface="Arial" panose="020B0604020202020204" pitchFamily="34" charset="0"/>
              <a:buChar char="•"/>
            </a:pPr>
            <a:r>
              <a:rPr lang="en-US" sz="1400" dirty="0">
                <a:solidFill>
                  <a:srgbClr val="000000"/>
                </a:solidFill>
              </a:rPr>
              <a:t>No compensatory storage needed at Site 2</a:t>
            </a:r>
          </a:p>
          <a:p>
            <a:pPr marL="285750" indent="-285750">
              <a:buFont typeface="Arial" panose="020B0604020202020204" pitchFamily="34" charset="0"/>
              <a:buChar char="•"/>
            </a:pPr>
            <a:r>
              <a:rPr lang="en-US" sz="1400" dirty="0">
                <a:solidFill>
                  <a:srgbClr val="000000"/>
                </a:solidFill>
              </a:rPr>
              <a:t>No clearing needed at Site 2</a:t>
            </a:r>
          </a:p>
          <a:p>
            <a:pPr marL="285750" indent="-285750">
              <a:buFont typeface="Arial" panose="020B0604020202020204" pitchFamily="34" charset="0"/>
              <a:buChar char="•"/>
            </a:pPr>
            <a:r>
              <a:rPr lang="en-US" sz="1400" dirty="0">
                <a:solidFill>
                  <a:srgbClr val="000000"/>
                </a:solidFill>
              </a:rPr>
              <a:t>The distance of the building off of the main road is reduced – meaning less new infrastructure to serve the building. </a:t>
            </a:r>
          </a:p>
          <a:p>
            <a:pPr marL="285750" indent="-285750">
              <a:buFont typeface="Arial" panose="020B0604020202020204" pitchFamily="34" charset="0"/>
              <a:buChar char="•"/>
            </a:pPr>
            <a:endParaRPr lang="en-US" sz="1400" dirty="0">
              <a:solidFill>
                <a:srgbClr val="000000"/>
              </a:solidFill>
            </a:endParaRPr>
          </a:p>
          <a:p>
            <a:pPr marL="285750" indent="-285750">
              <a:buFont typeface="Arial" panose="020B0604020202020204" pitchFamily="34" charset="0"/>
              <a:buChar char="•"/>
            </a:pPr>
            <a:r>
              <a:rPr lang="en-US" sz="1400" dirty="0">
                <a:solidFill>
                  <a:srgbClr val="000000"/>
                </a:solidFill>
              </a:rPr>
              <a:t>And - Airport Director Kellie Reed has submitted the appropriate form to FAA for a response on building Animal Welfare here.</a:t>
            </a:r>
          </a:p>
          <a:p>
            <a:pPr marL="174705" indent="-174705">
              <a:buFont typeface="Arial" panose="020B0604020202020204" pitchFamily="34" charset="0"/>
              <a:buChar char="•"/>
            </a:pPr>
            <a:r>
              <a:rPr lang="en-US" sz="1400" b="1" dirty="0">
                <a:solidFill>
                  <a:srgbClr val="FF0000"/>
                </a:solidFill>
              </a:rPr>
              <a:t>This summarize our site selection process.  </a:t>
            </a:r>
          </a:p>
          <a:p>
            <a:pPr marL="174705" indent="-174705">
              <a:buFont typeface="Arial" panose="020B0604020202020204" pitchFamily="34" charset="0"/>
              <a:buChar char="•"/>
            </a:pPr>
            <a:r>
              <a:rPr lang="en-US" sz="1400" b="1" dirty="0">
                <a:solidFill>
                  <a:srgbClr val="FF0000"/>
                </a:solidFill>
              </a:rPr>
              <a:t>Next, Dawn will discuss this site and the next steps. </a:t>
            </a:r>
          </a:p>
          <a:p>
            <a:endParaRPr lang="en-US" sz="1400" dirty="0"/>
          </a:p>
          <a:p>
            <a:endParaRPr lang="en-US" sz="1400" dirty="0"/>
          </a:p>
        </p:txBody>
      </p:sp>
      <p:sp>
        <p:nvSpPr>
          <p:cNvPr id="4" name="Slide Number Placeholder 3">
            <a:extLst>
              <a:ext uri="{FF2B5EF4-FFF2-40B4-BE49-F238E27FC236}">
                <a16:creationId xmlns:a16="http://schemas.microsoft.com/office/drawing/2014/main" xmlns="" id="{26BE2B1B-9BDE-2D85-8763-1CFE65F6B1BD}"/>
              </a:ext>
            </a:extLst>
          </p:cNvPr>
          <p:cNvSpPr>
            <a:spLocks noGrp="1"/>
          </p:cNvSpPr>
          <p:nvPr>
            <p:ph type="sldNum" sz="quarter" idx="10"/>
          </p:nvPr>
        </p:nvSpPr>
        <p:spPr/>
        <p:txBody>
          <a:bodyPr/>
          <a:lstStyle/>
          <a:p>
            <a:fld id="{349B229A-5758-422F-AA5F-154E12A11F74}" type="slidenum">
              <a:rPr lang="en-US" smtClean="0"/>
              <a:t>9</a:t>
            </a:fld>
            <a:endParaRPr lang="en-US"/>
          </a:p>
        </p:txBody>
      </p:sp>
    </p:spTree>
    <p:extLst>
      <p:ext uri="{BB962C8B-B14F-4D97-AF65-F5344CB8AC3E}">
        <p14:creationId xmlns:p14="http://schemas.microsoft.com/office/powerpoint/2010/main" val="3329565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8" name="Freeform 7"/>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9" name="Title 8"/>
          <p:cNvSpPr>
            <a:spLocks noGrp="1"/>
          </p:cNvSpPr>
          <p:nvPr>
            <p:ph type="ctrTitle"/>
          </p:nvPr>
        </p:nvSpPr>
        <p:spPr>
          <a:xfrm>
            <a:off x="572085" y="3337560"/>
            <a:ext cx="8640064" cy="2301240"/>
          </a:xfrm>
        </p:spPr>
        <p:txBody>
          <a:bodyPr rIns="45720"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17" name="Subtitle 16"/>
          <p:cNvSpPr>
            <a:spLocks noGrp="1"/>
          </p:cNvSpPr>
          <p:nvPr>
            <p:ph type="subTitle" idx="1"/>
          </p:nvPr>
        </p:nvSpPr>
        <p:spPr>
          <a:xfrm>
            <a:off x="577400" y="1544812"/>
            <a:ext cx="8640064"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a:xfrm>
            <a:off x="609600" y="6422065"/>
            <a:ext cx="2844800" cy="365125"/>
          </a:xfrm>
          <a:prstGeom prst="rect">
            <a:avLst/>
          </a:prstGeom>
        </p:spPr>
        <p:txBody>
          <a:bodyPr/>
          <a:lstStyle/>
          <a:p>
            <a:fld id="{B97FD5B1-5CD5-4789-B1C6-F4C0D5FE2BCB}" type="datetimeFigureOut">
              <a:rPr lang="en-US" smtClean="0"/>
              <a:t>3/5/2024</a:t>
            </a:fld>
            <a:endParaRPr lang="en-US"/>
          </a:p>
        </p:txBody>
      </p:sp>
      <p:sp>
        <p:nvSpPr>
          <p:cNvPr id="19" name="Footer Placeholder 18"/>
          <p:cNvSpPr>
            <a:spLocks noGrp="1"/>
          </p:cNvSpPr>
          <p:nvPr>
            <p:ph type="ftr" sz="quarter" idx="11"/>
          </p:nvPr>
        </p:nvSpPr>
        <p:spPr>
          <a:xfrm>
            <a:off x="4165600" y="6422065"/>
            <a:ext cx="3860800" cy="365125"/>
          </a:xfrm>
          <a:prstGeom prst="rect">
            <a:avLst/>
          </a:prstGeom>
        </p:spPr>
        <p:txBody>
          <a:bodyPr/>
          <a:lstStyle/>
          <a:p>
            <a:endParaRPr lang="en-US"/>
          </a:p>
        </p:txBody>
      </p:sp>
      <p:sp>
        <p:nvSpPr>
          <p:cNvPr id="27" name="Slide Number Placeholder 26"/>
          <p:cNvSpPr>
            <a:spLocks noGrp="1"/>
          </p:cNvSpPr>
          <p:nvPr>
            <p:ph type="sldNum" sz="quarter" idx="12"/>
          </p:nvPr>
        </p:nvSpPr>
        <p:spPr>
          <a:xfrm>
            <a:off x="10871200" y="6422065"/>
            <a:ext cx="1016000" cy="365125"/>
          </a:xfrm>
          <a:prstGeom prst="rect">
            <a:avLst/>
          </a:prstGeom>
        </p:spPr>
        <p:txBody>
          <a:bodyPr/>
          <a:lstStyle/>
          <a:p>
            <a:fld id="{C2E40EA1-34C6-4EB5-911E-3EE2D99B115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09600" y="6422065"/>
            <a:ext cx="2844800" cy="365125"/>
          </a:xfrm>
          <a:prstGeom prst="rect">
            <a:avLst/>
          </a:prstGeom>
        </p:spPr>
        <p:txBody>
          <a:bodyPr/>
          <a:lstStyle/>
          <a:p>
            <a:fld id="{B97FD5B1-5CD5-4789-B1C6-F4C0D5FE2BCB}" type="datetimeFigureOut">
              <a:rPr lang="en-US" smtClean="0"/>
              <a:t>3/5/2024</a:t>
            </a:fld>
            <a:endParaRPr lang="en-US"/>
          </a:p>
        </p:txBody>
      </p:sp>
      <p:sp>
        <p:nvSpPr>
          <p:cNvPr id="5" name="Footer Placeholder 4"/>
          <p:cNvSpPr>
            <a:spLocks noGrp="1"/>
          </p:cNvSpPr>
          <p:nvPr>
            <p:ph type="ftr" sz="quarter" idx="11"/>
          </p:nvPr>
        </p:nvSpPr>
        <p:spPr>
          <a:xfrm>
            <a:off x="4165600" y="6422065"/>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871200" y="6422065"/>
            <a:ext cx="1016000" cy="365125"/>
          </a:xfrm>
          <a:prstGeom prst="rect">
            <a:avLst/>
          </a:prstGeom>
        </p:spPr>
        <p:txBody>
          <a:bodyPr/>
          <a:lstStyle/>
          <a:p>
            <a:fld id="{C2E40EA1-34C6-4EB5-911E-3EE2D99B115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09600" y="6422065"/>
            <a:ext cx="2844800" cy="365125"/>
          </a:xfrm>
          <a:prstGeom prst="rect">
            <a:avLst/>
          </a:prstGeom>
        </p:spPr>
        <p:txBody>
          <a:bodyPr/>
          <a:lstStyle/>
          <a:p>
            <a:fld id="{B97FD5B1-5CD5-4789-B1C6-F4C0D5FE2BCB}" type="datetimeFigureOut">
              <a:rPr lang="en-US" smtClean="0"/>
              <a:t>3/5/2024</a:t>
            </a:fld>
            <a:endParaRPr lang="en-US"/>
          </a:p>
        </p:txBody>
      </p:sp>
      <p:sp>
        <p:nvSpPr>
          <p:cNvPr id="5" name="Footer Placeholder 4"/>
          <p:cNvSpPr>
            <a:spLocks noGrp="1"/>
          </p:cNvSpPr>
          <p:nvPr>
            <p:ph type="ftr" sz="quarter" idx="11"/>
          </p:nvPr>
        </p:nvSpPr>
        <p:spPr>
          <a:xfrm>
            <a:off x="4165600" y="6422065"/>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871200" y="6422065"/>
            <a:ext cx="1016000" cy="365125"/>
          </a:xfrm>
          <a:prstGeom prst="rect">
            <a:avLst/>
          </a:prstGeom>
        </p:spPr>
        <p:txBody>
          <a:bodyPr/>
          <a:lstStyle/>
          <a:p>
            <a:fld id="{C2E40EA1-34C6-4EB5-911E-3EE2D99B115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609600" y="6422065"/>
            <a:ext cx="2844800" cy="365125"/>
          </a:xfrm>
          <a:prstGeom prst="rect">
            <a:avLst/>
          </a:prstGeom>
        </p:spPr>
        <p:txBody>
          <a:bodyPr/>
          <a:lstStyle/>
          <a:p>
            <a:fld id="{B97FD5B1-5CD5-4789-B1C6-F4C0D5FE2BCB}" type="datetimeFigureOut">
              <a:rPr lang="en-US" smtClean="0"/>
              <a:t>3/5/2024</a:t>
            </a:fld>
            <a:endParaRPr lang="en-US"/>
          </a:p>
        </p:txBody>
      </p:sp>
      <p:sp>
        <p:nvSpPr>
          <p:cNvPr id="5" name="Footer Placeholder 4"/>
          <p:cNvSpPr>
            <a:spLocks noGrp="1"/>
          </p:cNvSpPr>
          <p:nvPr>
            <p:ph type="ftr" sz="quarter" idx="11"/>
          </p:nvPr>
        </p:nvSpPr>
        <p:spPr>
          <a:xfrm>
            <a:off x="4165600" y="6422065"/>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871200" y="6422065"/>
            <a:ext cx="1016000" cy="365125"/>
          </a:xfrm>
          <a:prstGeom prst="rect">
            <a:avLst/>
          </a:prstGeom>
        </p:spPr>
        <p:txBody>
          <a:bodyPr/>
          <a:lstStyle/>
          <a:p>
            <a:fld id="{C2E40EA1-34C6-4EB5-911E-3EE2D99B115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2"/>
      </p:bgRef>
    </p:bg>
    <p:spTree>
      <p:nvGrpSpPr>
        <p:cNvPr id="1" name=""/>
        <p:cNvGrpSpPr/>
        <p:nvPr/>
      </p:nvGrpSpPr>
      <p:grpSpPr>
        <a:xfrm>
          <a:off x="0" y="0"/>
          <a:ext cx="0" cy="0"/>
          <a:chOff x="0" y="0"/>
          <a:chExt cx="0" cy="0"/>
        </a:xfrm>
      </p:grpSpPr>
      <p:sp>
        <p:nvSpPr>
          <p:cNvPr id="7" name="Freeform 6"/>
          <p:cNvSpPr>
            <a:spLocks/>
          </p:cNvSpPr>
          <p:nvPr/>
        </p:nvSpPr>
        <p:spPr bwMode="auto">
          <a:xfrm>
            <a:off x="0" y="4752126"/>
            <a:ext cx="12192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vert="horz" wrap="square" lIns="91440" tIns="45720" rIns="91440" bIns="45720" anchor="t" compatLnSpc="1"/>
          <a:lstStyle/>
          <a:p>
            <a:endParaRPr kumimoji="0" lang="en-US" sz="1800"/>
          </a:p>
        </p:txBody>
      </p:sp>
      <p:sp>
        <p:nvSpPr>
          <p:cNvPr id="9" name="Freeform 8"/>
          <p:cNvSpPr>
            <a:spLocks/>
          </p:cNvSpPr>
          <p:nvPr/>
        </p:nvSpPr>
        <p:spPr bwMode="auto">
          <a:xfrm>
            <a:off x="8140701" y="0"/>
            <a:ext cx="40513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vert="horz" wrap="square" lIns="91440" tIns="45720" rIns="91440" bIns="45720" anchor="t" compatLnSpc="1"/>
          <a:lstStyle/>
          <a:p>
            <a:endParaRPr kumimoji="0" lang="en-US" sz="1800"/>
          </a:p>
        </p:txBody>
      </p:sp>
      <p:sp>
        <p:nvSpPr>
          <p:cNvPr id="2" name="Title 1"/>
          <p:cNvSpPr>
            <a:spLocks noGrp="1"/>
          </p:cNvSpPr>
          <p:nvPr>
            <p:ph type="title"/>
          </p:nvPr>
        </p:nvSpPr>
        <p:spPr>
          <a:xfrm>
            <a:off x="914400" y="3583838"/>
            <a:ext cx="88392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kumimoji="0" lang="en-US"/>
              <a:t>Click to edit Master title style</a:t>
            </a:r>
          </a:p>
        </p:txBody>
      </p:sp>
      <p:sp>
        <p:nvSpPr>
          <p:cNvPr id="3" name="Text Placeholder 2"/>
          <p:cNvSpPr>
            <a:spLocks noGrp="1"/>
          </p:cNvSpPr>
          <p:nvPr>
            <p:ph type="body" idx="1"/>
          </p:nvPr>
        </p:nvSpPr>
        <p:spPr>
          <a:xfrm>
            <a:off x="914400" y="2485800"/>
            <a:ext cx="88392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09600" y="6422065"/>
            <a:ext cx="2844800" cy="365125"/>
          </a:xfrm>
          <a:prstGeom prst="rect">
            <a:avLst/>
          </a:prstGeom>
        </p:spPr>
        <p:txBody>
          <a:bodyPr/>
          <a:lstStyle/>
          <a:p>
            <a:fld id="{B97FD5B1-5CD5-4789-B1C6-F4C0D5FE2BCB}" type="datetimeFigureOut">
              <a:rPr lang="en-US" smtClean="0"/>
              <a:t>3/5/2024</a:t>
            </a:fld>
            <a:endParaRPr lang="en-US"/>
          </a:p>
        </p:txBody>
      </p:sp>
      <p:sp>
        <p:nvSpPr>
          <p:cNvPr id="5" name="Footer Placeholder 4"/>
          <p:cNvSpPr>
            <a:spLocks noGrp="1"/>
          </p:cNvSpPr>
          <p:nvPr>
            <p:ph type="ftr" sz="quarter" idx="11"/>
          </p:nvPr>
        </p:nvSpPr>
        <p:spPr>
          <a:xfrm>
            <a:off x="4165600" y="6422065"/>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871200" y="6422065"/>
            <a:ext cx="1016000" cy="365125"/>
          </a:xfrm>
          <a:prstGeom prst="rect">
            <a:avLst/>
          </a:prstGeom>
        </p:spPr>
        <p:txBody>
          <a:bodyPr/>
          <a:lstStyle/>
          <a:p>
            <a:fld id="{C2E40EA1-34C6-4EB5-911E-3EE2D99B1150}" type="slidenum">
              <a:rPr lang="en-US" smtClean="0"/>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956800" cy="1143000"/>
          </a:xfrm>
        </p:spPr>
        <p:txBody>
          <a:bodyPr/>
          <a:lstStyle/>
          <a:p>
            <a:r>
              <a:rPr kumimoji="0" lang="en-US"/>
              <a:t>Click to edit Master title style</a:t>
            </a:r>
          </a:p>
        </p:txBody>
      </p:sp>
      <p:sp>
        <p:nvSpPr>
          <p:cNvPr id="3" name="Content Placeholder 2"/>
          <p:cNvSpPr>
            <a:spLocks noGrp="1"/>
          </p:cNvSpPr>
          <p:nvPr>
            <p:ph sz="half" idx="1"/>
          </p:nvPr>
        </p:nvSpPr>
        <p:spPr>
          <a:xfrm>
            <a:off x="60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5689600" y="1600201"/>
            <a:ext cx="4876800" cy="4525963"/>
          </a:xfrm>
        </p:spPr>
        <p:txBody>
          <a:bodyPr/>
          <a:lstStyle>
            <a:lvl1pPr>
              <a:defRPr sz="2600"/>
            </a:lvl1pPr>
            <a:lvl2pPr>
              <a:defRPr sz="22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09600" y="6422065"/>
            <a:ext cx="2844800" cy="365125"/>
          </a:xfrm>
          <a:prstGeom prst="rect">
            <a:avLst/>
          </a:prstGeom>
        </p:spPr>
        <p:txBody>
          <a:bodyPr/>
          <a:lstStyle/>
          <a:p>
            <a:fld id="{B97FD5B1-5CD5-4789-B1C6-F4C0D5FE2BCB}" type="datetimeFigureOut">
              <a:rPr lang="en-US" smtClean="0"/>
              <a:t>3/5/2024</a:t>
            </a:fld>
            <a:endParaRPr lang="en-US"/>
          </a:p>
        </p:txBody>
      </p:sp>
      <p:sp>
        <p:nvSpPr>
          <p:cNvPr id="6" name="Footer Placeholder 5"/>
          <p:cNvSpPr>
            <a:spLocks noGrp="1"/>
          </p:cNvSpPr>
          <p:nvPr>
            <p:ph type="ftr" sz="quarter" idx="11"/>
          </p:nvPr>
        </p:nvSpPr>
        <p:spPr>
          <a:xfrm>
            <a:off x="4165600" y="6422065"/>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871200" y="6422065"/>
            <a:ext cx="1016000" cy="365125"/>
          </a:xfrm>
          <a:prstGeom prst="rect">
            <a:avLst/>
          </a:prstGeom>
        </p:spPr>
        <p:txBody>
          <a:bodyPr/>
          <a:lstStyle/>
          <a:p>
            <a:fld id="{C2E40EA1-34C6-4EB5-911E-3EE2D99B1150}"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10972800" cy="11430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600" y="5486400"/>
            <a:ext cx="5386917"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3368" y="5486400"/>
            <a:ext cx="5389033" cy="838200"/>
          </a:xfrm>
        </p:spPr>
        <p:txBody>
          <a:bodyPr anchor="t"/>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609600" y="1516912"/>
            <a:ext cx="5386917"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6193368" y="1516912"/>
            <a:ext cx="5389033"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a:xfrm>
            <a:off x="609600" y="6422065"/>
            <a:ext cx="2844800" cy="365125"/>
          </a:xfrm>
          <a:prstGeom prst="rect">
            <a:avLst/>
          </a:prstGeom>
        </p:spPr>
        <p:txBody>
          <a:bodyPr/>
          <a:lstStyle/>
          <a:p>
            <a:fld id="{B97FD5B1-5CD5-4789-B1C6-F4C0D5FE2BCB}" type="datetimeFigureOut">
              <a:rPr lang="en-US" smtClean="0"/>
              <a:t>3/5/2024</a:t>
            </a:fld>
            <a:endParaRPr lang="en-US"/>
          </a:p>
        </p:txBody>
      </p:sp>
      <p:sp>
        <p:nvSpPr>
          <p:cNvPr id="8" name="Footer Placeholder 7"/>
          <p:cNvSpPr>
            <a:spLocks noGrp="1"/>
          </p:cNvSpPr>
          <p:nvPr>
            <p:ph type="ftr" sz="quarter" idx="11"/>
          </p:nvPr>
        </p:nvSpPr>
        <p:spPr>
          <a:xfrm>
            <a:off x="4165600" y="6422065"/>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10871200" y="6422065"/>
            <a:ext cx="1016000" cy="365125"/>
          </a:xfrm>
          <a:prstGeom prst="rect">
            <a:avLst/>
          </a:prstGeom>
        </p:spPr>
        <p:txBody>
          <a:bodyPr/>
          <a:lstStyle/>
          <a:p>
            <a:fld id="{C2E40EA1-34C6-4EB5-911E-3EE2D99B1150}"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9960864" cy="1143000"/>
          </a:xfrm>
        </p:spPr>
        <p:txBody>
          <a:bodyPr anchor="ctr"/>
          <a:lstStyle>
            <a:lvl1pPr algn="l">
              <a:defRPr sz="4600"/>
            </a:lvl1pPr>
          </a:lstStyle>
          <a:p>
            <a:r>
              <a:rPr kumimoji="0" lang="en-US"/>
              <a:t>Click to edit Master title style</a:t>
            </a:r>
          </a:p>
        </p:txBody>
      </p:sp>
      <p:sp>
        <p:nvSpPr>
          <p:cNvPr id="7" name="Date Placeholder 6"/>
          <p:cNvSpPr>
            <a:spLocks noGrp="1"/>
          </p:cNvSpPr>
          <p:nvPr>
            <p:ph type="dt" sz="half" idx="10"/>
          </p:nvPr>
        </p:nvSpPr>
        <p:spPr>
          <a:xfrm>
            <a:off x="609600" y="6422065"/>
            <a:ext cx="2844800" cy="365125"/>
          </a:xfrm>
          <a:prstGeom prst="rect">
            <a:avLst/>
          </a:prstGeom>
        </p:spPr>
        <p:txBody>
          <a:bodyPr/>
          <a:lstStyle/>
          <a:p>
            <a:fld id="{B97FD5B1-5CD5-4789-B1C6-F4C0D5FE2BCB}" type="datetimeFigureOut">
              <a:rPr lang="en-US" smtClean="0"/>
              <a:t>3/5/2024</a:t>
            </a:fld>
            <a:endParaRPr lang="en-US"/>
          </a:p>
        </p:txBody>
      </p:sp>
      <p:sp>
        <p:nvSpPr>
          <p:cNvPr id="8" name="Slide Number Placeholder 7"/>
          <p:cNvSpPr>
            <a:spLocks noGrp="1"/>
          </p:cNvSpPr>
          <p:nvPr>
            <p:ph type="sldNum" sz="quarter" idx="11"/>
          </p:nvPr>
        </p:nvSpPr>
        <p:spPr>
          <a:xfrm>
            <a:off x="10871200" y="6422065"/>
            <a:ext cx="1016000" cy="365125"/>
          </a:xfrm>
          <a:prstGeom prst="rect">
            <a:avLst/>
          </a:prstGeom>
        </p:spPr>
        <p:txBody>
          <a:bodyPr/>
          <a:lstStyle/>
          <a:p>
            <a:fld id="{C2E40EA1-34C6-4EB5-911E-3EE2D99B1150}" type="slidenum">
              <a:rPr lang="en-US" smtClean="0"/>
              <a:t>‹#›</a:t>
            </a:fld>
            <a:endParaRPr lang="en-US"/>
          </a:p>
        </p:txBody>
      </p:sp>
      <p:sp>
        <p:nvSpPr>
          <p:cNvPr id="9" name="Footer Placeholder 8"/>
          <p:cNvSpPr>
            <a:spLocks noGrp="1"/>
          </p:cNvSpPr>
          <p:nvPr>
            <p:ph type="ftr" sz="quarter" idx="12"/>
          </p:nvPr>
        </p:nvSpPr>
        <p:spPr>
          <a:xfrm>
            <a:off x="4165600" y="6422065"/>
            <a:ext cx="3860800" cy="365125"/>
          </a:xfrm>
          <a:prstGeom prst="rect">
            <a:avLst/>
          </a:prstGeom>
        </p:spPr>
        <p:txBody>
          <a:bodyPr/>
          <a:lstStyle/>
          <a:p>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422065"/>
            <a:ext cx="2844800" cy="365125"/>
          </a:xfrm>
          <a:prstGeom prst="rect">
            <a:avLst/>
          </a:prstGeom>
        </p:spPr>
        <p:txBody>
          <a:bodyPr/>
          <a:lstStyle/>
          <a:p>
            <a:fld id="{B97FD5B1-5CD5-4789-B1C6-F4C0D5FE2BCB}" type="datetimeFigureOut">
              <a:rPr lang="en-US" smtClean="0"/>
              <a:t>3/5/2024</a:t>
            </a:fld>
            <a:endParaRPr lang="en-US"/>
          </a:p>
        </p:txBody>
      </p:sp>
      <p:sp>
        <p:nvSpPr>
          <p:cNvPr id="3" name="Footer Placeholder 2"/>
          <p:cNvSpPr>
            <a:spLocks noGrp="1"/>
          </p:cNvSpPr>
          <p:nvPr>
            <p:ph type="ftr" sz="quarter" idx="11"/>
          </p:nvPr>
        </p:nvSpPr>
        <p:spPr>
          <a:xfrm>
            <a:off x="4165600" y="6422065"/>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10871200" y="6422065"/>
            <a:ext cx="1016000" cy="365125"/>
          </a:xfrm>
          <a:prstGeom prst="rect">
            <a:avLst/>
          </a:prstGeom>
        </p:spPr>
        <p:txBody>
          <a:bodyPr/>
          <a:lstStyle/>
          <a:p>
            <a:fld id="{C2E40EA1-34C6-4EB5-911E-3EE2D99B115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1185528"/>
            <a:ext cx="4267200" cy="730250"/>
          </a:xfrm>
        </p:spPr>
        <p:txBody>
          <a:bodyPr tIns="0" bIns="0" anchor="t"/>
          <a:lstStyle>
            <a:lvl1pPr algn="l">
              <a:buNone/>
              <a:defRPr sz="1800" b="1">
                <a:solidFill>
                  <a:schemeClr val="accent1"/>
                </a:solidFill>
              </a:defRPr>
            </a:lvl1pPr>
          </a:lstStyle>
          <a:p>
            <a:r>
              <a:rPr kumimoji="0" lang="en-US"/>
              <a:t>Click to edit Master title style</a:t>
            </a:r>
          </a:p>
        </p:txBody>
      </p:sp>
      <p:sp>
        <p:nvSpPr>
          <p:cNvPr id="3" name="Text Placeholder 2"/>
          <p:cNvSpPr>
            <a:spLocks noGrp="1"/>
          </p:cNvSpPr>
          <p:nvPr>
            <p:ph type="body" idx="2"/>
          </p:nvPr>
        </p:nvSpPr>
        <p:spPr>
          <a:xfrm>
            <a:off x="609600" y="214424"/>
            <a:ext cx="36576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609600" y="1981200"/>
            <a:ext cx="9448800" cy="3810000"/>
          </a:xfrm>
        </p:spPr>
        <p:txBody>
          <a:bodyPr/>
          <a:lstStyle>
            <a:lvl1pPr>
              <a:defRPr sz="2800"/>
            </a:lvl1pPr>
            <a:lvl2pPr>
              <a:defRPr sz="2400"/>
            </a:lvl2pPr>
            <a:lvl3pPr>
              <a:defRPr sz="2200"/>
            </a:lvl3pPr>
            <a:lvl4pPr>
              <a:defRPr sz="2000"/>
            </a:lvl4pPr>
            <a:lvl5pPr>
              <a:defRPr sz="20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a:xfrm>
            <a:off x="609600" y="6422065"/>
            <a:ext cx="2844800" cy="365125"/>
          </a:xfrm>
          <a:prstGeom prst="rect">
            <a:avLst/>
          </a:prstGeom>
        </p:spPr>
        <p:txBody>
          <a:bodyPr/>
          <a:lstStyle/>
          <a:p>
            <a:fld id="{B97FD5B1-5CD5-4789-B1C6-F4C0D5FE2BCB}" type="datetimeFigureOut">
              <a:rPr lang="en-US" smtClean="0"/>
              <a:t>3/5/2024</a:t>
            </a:fld>
            <a:endParaRPr lang="en-US"/>
          </a:p>
        </p:txBody>
      </p:sp>
      <p:sp>
        <p:nvSpPr>
          <p:cNvPr id="6" name="Footer Placeholder 5"/>
          <p:cNvSpPr>
            <a:spLocks noGrp="1"/>
          </p:cNvSpPr>
          <p:nvPr>
            <p:ph type="ftr" sz="quarter" idx="11"/>
          </p:nvPr>
        </p:nvSpPr>
        <p:spPr>
          <a:xfrm>
            <a:off x="4165600" y="6422065"/>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875264" y="6422065"/>
            <a:ext cx="1016000" cy="365125"/>
          </a:xfrm>
          <a:prstGeom prst="rect">
            <a:avLst/>
          </a:prstGeom>
        </p:spPr>
        <p:txBody>
          <a:bodyPr/>
          <a:lstStyle/>
          <a:p>
            <a:fld id="{C2E40EA1-34C6-4EB5-911E-3EE2D99B115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408976" y="1705709"/>
            <a:ext cx="4071824" cy="1253808"/>
          </a:xfrm>
        </p:spPr>
        <p:txBody>
          <a:bodyPr anchor="b"/>
          <a:lstStyle>
            <a:lvl1pPr algn="l">
              <a:buNone/>
              <a:defRPr sz="2200" b="1">
                <a:solidFill>
                  <a:schemeClr val="accent1"/>
                </a:solidFill>
              </a:defRPr>
            </a:lvl1pPr>
          </a:lstStyle>
          <a:p>
            <a:r>
              <a:rPr kumimoji="0" lang="en-US"/>
              <a:t>Click to edit Master title style</a:t>
            </a:r>
          </a:p>
        </p:txBody>
      </p:sp>
      <p:sp>
        <p:nvSpPr>
          <p:cNvPr id="3" name="Picture Placeholder 2"/>
          <p:cNvSpPr>
            <a:spLocks noGrp="1"/>
          </p:cNvSpPr>
          <p:nvPr>
            <p:ph type="pic" idx="1"/>
          </p:nvPr>
        </p:nvSpPr>
        <p:spPr>
          <a:xfrm>
            <a:off x="1420837" y="1019907"/>
            <a:ext cx="54864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lstStyle>
            <a:lvl1pPr marL="0" indent="0">
              <a:buNone/>
              <a:defRPr sz="3200"/>
            </a:lvl1pPr>
          </a:lstStyle>
          <a:p>
            <a:r>
              <a:rPr kumimoji="0" lang="en-US"/>
              <a:t>Drag picture to placeholder or click icon to add</a:t>
            </a:r>
            <a:endParaRPr kumimoji="0" lang="en-US" dirty="0"/>
          </a:p>
        </p:txBody>
      </p:sp>
      <p:sp>
        <p:nvSpPr>
          <p:cNvPr id="4" name="Text Placeholder 3"/>
          <p:cNvSpPr>
            <a:spLocks noGrp="1"/>
          </p:cNvSpPr>
          <p:nvPr>
            <p:ph type="body" sz="half" idx="2"/>
          </p:nvPr>
        </p:nvSpPr>
        <p:spPr>
          <a:xfrm>
            <a:off x="7408979" y="2998765"/>
            <a:ext cx="4071821"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609600" y="6422065"/>
            <a:ext cx="2844800" cy="365125"/>
          </a:xfrm>
          <a:prstGeom prst="rect">
            <a:avLst/>
          </a:prstGeom>
        </p:spPr>
        <p:txBody>
          <a:bodyPr/>
          <a:lstStyle/>
          <a:p>
            <a:fld id="{B97FD5B1-5CD5-4789-B1C6-F4C0D5FE2BCB}" type="datetimeFigureOut">
              <a:rPr lang="en-US" smtClean="0"/>
              <a:t>3/5/2024</a:t>
            </a:fld>
            <a:endParaRPr lang="en-US"/>
          </a:p>
        </p:txBody>
      </p:sp>
      <p:sp>
        <p:nvSpPr>
          <p:cNvPr id="6" name="Footer Placeholder 5"/>
          <p:cNvSpPr>
            <a:spLocks noGrp="1"/>
          </p:cNvSpPr>
          <p:nvPr>
            <p:ph type="ftr" sz="quarter" idx="11"/>
          </p:nvPr>
        </p:nvSpPr>
        <p:spPr>
          <a:xfrm>
            <a:off x="4165600" y="6422065"/>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871200" y="6422065"/>
            <a:ext cx="1016000" cy="365125"/>
          </a:xfrm>
          <a:prstGeom prst="rect">
            <a:avLst/>
          </a:prstGeom>
        </p:spPr>
        <p:txBody>
          <a:bodyPr/>
          <a:lstStyle/>
          <a:p>
            <a:fld id="{C2E40EA1-34C6-4EB5-911E-3EE2D99B115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9" name="Title Placeholder 8"/>
          <p:cNvSpPr>
            <a:spLocks noGrp="1"/>
          </p:cNvSpPr>
          <p:nvPr>
            <p:ph type="title"/>
          </p:nvPr>
        </p:nvSpPr>
        <p:spPr>
          <a:xfrm>
            <a:off x="609600" y="274638"/>
            <a:ext cx="10964934" cy="1143000"/>
          </a:xfrm>
          <a:prstGeom prst="rect">
            <a:avLst/>
          </a:prstGeom>
        </p:spPr>
        <p:txBody>
          <a:bodyPr vert="horz" lIns="45720" rIns="45720" anchor="ctr">
            <a:normAutofit/>
          </a:bodyPr>
          <a:lstStyle/>
          <a:p>
            <a:r>
              <a:rPr kumimoji="0" lang="en-US"/>
              <a:t>Click to edit Master title style</a:t>
            </a:r>
            <a:endParaRPr kumimoji="0" lang="en-US" dirty="0"/>
          </a:p>
        </p:txBody>
      </p:sp>
      <p:sp>
        <p:nvSpPr>
          <p:cNvPr id="30" name="Text Placeholder 29"/>
          <p:cNvSpPr>
            <a:spLocks noGrp="1"/>
          </p:cNvSpPr>
          <p:nvPr>
            <p:ph type="body" idx="1"/>
          </p:nvPr>
        </p:nvSpPr>
        <p:spPr>
          <a:xfrm>
            <a:off x="609600" y="1600201"/>
            <a:ext cx="10964934" cy="4464336"/>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endParaRPr kumimoji="0" lang="en-US" dirty="0"/>
          </a:p>
        </p:txBody>
      </p:sp>
      <p:pic>
        <p:nvPicPr>
          <p:cNvPr id="4" name="Picture 3"/>
          <p:cNvPicPr>
            <a:picLocks noChangeAspect="1"/>
          </p:cNvPicPr>
          <p:nvPr userDrawn="1"/>
        </p:nvPicPr>
        <p:blipFill>
          <a:blip r:embed="rId13" cstate="email">
            <a:extLst>
              <a:ext uri="{28A0092B-C50C-407E-A947-70E740481C1C}">
                <a14:useLocalDpi xmlns:a14="http://schemas.microsoft.com/office/drawing/2010/main" val="0"/>
              </a:ext>
            </a:extLst>
          </a:blip>
          <a:stretch>
            <a:fillRect/>
          </a:stretch>
        </p:blipFill>
        <p:spPr>
          <a:xfrm>
            <a:off x="609600" y="6170899"/>
            <a:ext cx="2415678" cy="330193"/>
          </a:xfrm>
          <a:prstGeom prst="rect">
            <a:avLst/>
          </a:prstGeom>
        </p:spPr>
      </p:pic>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600" b="1" kern="1200">
          <a:solidFill>
            <a:srgbClr val="FFFFFF"/>
          </a:solidFill>
          <a:latin typeface="+mj-lt"/>
          <a:ea typeface="+mj-ea"/>
          <a:cs typeface="+mj-cs"/>
        </a:defRPr>
      </a:lvl1pPr>
    </p:titleStyle>
    <p:bodyStyle>
      <a:lvl1pPr marL="420624" indent="-384048" algn="l" rtl="0" eaLnBrk="1" latinLnBrk="0" hangingPunct="1">
        <a:spcBef>
          <a:spcPct val="20000"/>
        </a:spcBef>
        <a:buClr>
          <a:schemeClr val="accent1"/>
        </a:buClr>
        <a:buSzPct val="80000"/>
        <a:buFont typeface="Wingdings 2"/>
        <a:buChar char=""/>
        <a:defRPr kumimoji="0" sz="3000" kern="1200">
          <a:solidFill>
            <a:srgbClr val="FFFFFF"/>
          </a:solidFill>
          <a:latin typeface="+mn-lt"/>
          <a:ea typeface="+mn-ea"/>
          <a:cs typeface="+mn-cs"/>
        </a:defRPr>
      </a:lvl1pPr>
      <a:lvl2pPr marL="722376" indent="-274320" algn="l" rtl="0" eaLnBrk="1" latinLnBrk="0" hangingPunct="1">
        <a:spcBef>
          <a:spcPct val="20000"/>
        </a:spcBef>
        <a:buClr>
          <a:schemeClr val="accent1"/>
        </a:buClr>
        <a:buSzPct val="90000"/>
        <a:buFont typeface="Wingdings 2"/>
        <a:buChar char=""/>
        <a:defRPr kumimoji="0" sz="2600" kern="1200">
          <a:solidFill>
            <a:srgbClr val="FFFFFF"/>
          </a:solidFill>
          <a:latin typeface="+mn-lt"/>
          <a:ea typeface="+mn-ea"/>
          <a:cs typeface="+mn-cs"/>
        </a:defRPr>
      </a:lvl2pPr>
      <a:lvl3pPr marL="1005840" indent="-256032" algn="l" rtl="0" eaLnBrk="1" latinLnBrk="0" hangingPunct="1">
        <a:spcBef>
          <a:spcPct val="20000"/>
        </a:spcBef>
        <a:buClr>
          <a:schemeClr val="accent2"/>
        </a:buClr>
        <a:buSzPct val="85000"/>
        <a:buFont typeface="Arial"/>
        <a:buChar char="○"/>
        <a:defRPr kumimoji="0" sz="2400" kern="1200">
          <a:solidFill>
            <a:srgbClr val="FFFFFF"/>
          </a:solidFill>
          <a:latin typeface="+mn-lt"/>
          <a:ea typeface="+mn-ea"/>
          <a:cs typeface="+mn-cs"/>
        </a:defRPr>
      </a:lvl3pPr>
      <a:lvl4pPr marL="1280160" indent="-237744" algn="l" rtl="0" eaLnBrk="1" latinLnBrk="0" hangingPunct="1">
        <a:spcBef>
          <a:spcPct val="20000"/>
        </a:spcBef>
        <a:buClr>
          <a:schemeClr val="accent3"/>
        </a:buClr>
        <a:buSzPct val="90000"/>
        <a:buFont typeface="Wingdings 2"/>
        <a:buChar char=""/>
        <a:defRPr kumimoji="0" sz="2000" kern="1200">
          <a:solidFill>
            <a:srgbClr val="FFFFFF"/>
          </a:solidFill>
          <a:latin typeface="+mn-lt"/>
          <a:ea typeface="+mn-ea"/>
          <a:cs typeface="+mn-cs"/>
        </a:defRPr>
      </a:lvl4pPr>
      <a:lvl5pPr marL="1490472" indent="-182880" algn="l" rtl="0" eaLnBrk="1" latinLnBrk="0" hangingPunct="1">
        <a:spcBef>
          <a:spcPct val="20000"/>
        </a:spcBef>
        <a:buClr>
          <a:schemeClr val="accent4"/>
        </a:buClr>
        <a:buSzPct val="100000"/>
        <a:buFont typeface="Arial"/>
        <a:buChar char="-"/>
        <a:defRPr kumimoji="0" sz="2000" kern="1200">
          <a:solidFill>
            <a:srgbClr val="FFFFFF"/>
          </a:solidFill>
          <a:latin typeface="+mn-lt"/>
          <a:ea typeface="+mn-ea"/>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609646"/>
            <a:ext cx="12192000" cy="3627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t="8110"/>
          <a:stretch/>
        </p:blipFill>
        <p:spPr>
          <a:xfrm>
            <a:off x="2138164" y="2193782"/>
            <a:ext cx="7915672" cy="2459100"/>
          </a:xfrm>
          <a:prstGeom prst="rect">
            <a:avLst/>
          </a:prstGeom>
        </p:spPr>
      </p:pic>
    </p:spTree>
    <p:extLst>
      <p:ext uri="{BB962C8B-B14F-4D97-AF65-F5344CB8AC3E}">
        <p14:creationId xmlns:p14="http://schemas.microsoft.com/office/powerpoint/2010/main" val="15857710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281113F-7E20-60F4-2731-0A8138B111E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xmlns="" id="{FBF58A1F-9543-C98B-A4BB-F092CEBBC90B}"/>
              </a:ext>
            </a:extLst>
          </p:cNvPr>
          <p:cNvPicPr>
            <a:picLocks noChangeAspect="1"/>
          </p:cNvPicPr>
          <p:nvPr/>
        </p:nvPicPr>
        <p:blipFill>
          <a:blip r:embed="rId3"/>
          <a:stretch>
            <a:fillRect/>
          </a:stretch>
        </p:blipFill>
        <p:spPr>
          <a:xfrm>
            <a:off x="556591" y="0"/>
            <a:ext cx="11078817" cy="6858000"/>
          </a:xfrm>
          <a:prstGeom prst="rect">
            <a:avLst/>
          </a:prstGeom>
        </p:spPr>
      </p:pic>
      <p:sp>
        <p:nvSpPr>
          <p:cNvPr id="6" name="Freeform: Shape 5">
            <a:extLst>
              <a:ext uri="{FF2B5EF4-FFF2-40B4-BE49-F238E27FC236}">
                <a16:creationId xmlns:a16="http://schemas.microsoft.com/office/drawing/2014/main" xmlns="" id="{9C0C1B75-CE8D-2F25-9B7A-650F82ABFC3E}"/>
              </a:ext>
            </a:extLst>
          </p:cNvPr>
          <p:cNvSpPr/>
          <p:nvPr/>
        </p:nvSpPr>
        <p:spPr>
          <a:xfrm>
            <a:off x="2518228" y="1526178"/>
            <a:ext cx="4037875" cy="3811210"/>
          </a:xfrm>
          <a:custGeom>
            <a:avLst/>
            <a:gdLst>
              <a:gd name="connsiteX0" fmla="*/ 27093 w 5005493"/>
              <a:gd name="connsiteY0" fmla="*/ 1849120 h 4626187"/>
              <a:gd name="connsiteX1" fmla="*/ 27093 w 5005493"/>
              <a:gd name="connsiteY1" fmla="*/ 1950720 h 4626187"/>
              <a:gd name="connsiteX2" fmla="*/ 2756746 w 5005493"/>
              <a:gd name="connsiteY2" fmla="*/ 4626187 h 4626187"/>
              <a:gd name="connsiteX3" fmla="*/ 5005493 w 5005493"/>
              <a:gd name="connsiteY3" fmla="*/ 2411307 h 4626187"/>
              <a:gd name="connsiteX4" fmla="*/ 2282613 w 5005493"/>
              <a:gd name="connsiteY4" fmla="*/ 0 h 4626187"/>
              <a:gd name="connsiteX5" fmla="*/ 0 w 5005493"/>
              <a:gd name="connsiteY5" fmla="*/ 1896533 h 4626187"/>
              <a:gd name="connsiteX6" fmla="*/ 47413 w 5005493"/>
              <a:gd name="connsiteY6" fmla="*/ 1903307 h 4626187"/>
              <a:gd name="connsiteX0" fmla="*/ 27093 w 5005493"/>
              <a:gd name="connsiteY0" fmla="*/ 1849120 h 4626187"/>
              <a:gd name="connsiteX1" fmla="*/ 27093 w 5005493"/>
              <a:gd name="connsiteY1" fmla="*/ 1950720 h 4626187"/>
              <a:gd name="connsiteX2" fmla="*/ 2756746 w 5005493"/>
              <a:gd name="connsiteY2" fmla="*/ 4626187 h 4626187"/>
              <a:gd name="connsiteX3" fmla="*/ 5005493 w 5005493"/>
              <a:gd name="connsiteY3" fmla="*/ 2411307 h 4626187"/>
              <a:gd name="connsiteX4" fmla="*/ 2282613 w 5005493"/>
              <a:gd name="connsiteY4" fmla="*/ 0 h 4626187"/>
              <a:gd name="connsiteX5" fmla="*/ 0 w 5005493"/>
              <a:gd name="connsiteY5" fmla="*/ 1896533 h 4626187"/>
              <a:gd name="connsiteX0" fmla="*/ 27093 w 5005493"/>
              <a:gd name="connsiteY0" fmla="*/ 1849120 h 4626187"/>
              <a:gd name="connsiteX1" fmla="*/ 27093 w 5005493"/>
              <a:gd name="connsiteY1" fmla="*/ 1950720 h 4626187"/>
              <a:gd name="connsiteX2" fmla="*/ 2756746 w 5005493"/>
              <a:gd name="connsiteY2" fmla="*/ 4626187 h 4626187"/>
              <a:gd name="connsiteX3" fmla="*/ 5005493 w 5005493"/>
              <a:gd name="connsiteY3" fmla="*/ 2411307 h 4626187"/>
              <a:gd name="connsiteX4" fmla="*/ 2282613 w 5005493"/>
              <a:gd name="connsiteY4" fmla="*/ 0 h 4626187"/>
              <a:gd name="connsiteX5" fmla="*/ 0 w 5005493"/>
              <a:gd name="connsiteY5" fmla="*/ 1896533 h 4626187"/>
              <a:gd name="connsiteX0" fmla="*/ 27093 w 5005493"/>
              <a:gd name="connsiteY0" fmla="*/ 1849120 h 4626187"/>
              <a:gd name="connsiteX1" fmla="*/ 27093 w 5005493"/>
              <a:gd name="connsiteY1" fmla="*/ 1950720 h 4626187"/>
              <a:gd name="connsiteX2" fmla="*/ 2756746 w 5005493"/>
              <a:gd name="connsiteY2" fmla="*/ 4626187 h 4626187"/>
              <a:gd name="connsiteX3" fmla="*/ 5005493 w 5005493"/>
              <a:gd name="connsiteY3" fmla="*/ 2411307 h 4626187"/>
              <a:gd name="connsiteX4" fmla="*/ 2282613 w 5005493"/>
              <a:gd name="connsiteY4" fmla="*/ 0 h 4626187"/>
              <a:gd name="connsiteX5" fmla="*/ 0 w 5005493"/>
              <a:gd name="connsiteY5" fmla="*/ 1896533 h 4626187"/>
              <a:gd name="connsiteX0" fmla="*/ 27093 w 5005493"/>
              <a:gd name="connsiteY0" fmla="*/ 1849120 h 4626187"/>
              <a:gd name="connsiteX1" fmla="*/ 27093 w 5005493"/>
              <a:gd name="connsiteY1" fmla="*/ 1950720 h 4626187"/>
              <a:gd name="connsiteX2" fmla="*/ 2756746 w 5005493"/>
              <a:gd name="connsiteY2" fmla="*/ 4626187 h 4626187"/>
              <a:gd name="connsiteX3" fmla="*/ 5005493 w 5005493"/>
              <a:gd name="connsiteY3" fmla="*/ 2411307 h 4626187"/>
              <a:gd name="connsiteX4" fmla="*/ 2282613 w 5005493"/>
              <a:gd name="connsiteY4" fmla="*/ 0 h 4626187"/>
              <a:gd name="connsiteX5" fmla="*/ 0 w 5005493"/>
              <a:gd name="connsiteY5" fmla="*/ 1896533 h 4626187"/>
              <a:gd name="connsiteX6" fmla="*/ 27093 w 5005493"/>
              <a:gd name="connsiteY6" fmla="*/ 1849120 h 4626187"/>
              <a:gd name="connsiteX0" fmla="*/ 27093 w 5005493"/>
              <a:gd name="connsiteY0" fmla="*/ 1849120 h 4626187"/>
              <a:gd name="connsiteX1" fmla="*/ 20561 w 5005493"/>
              <a:gd name="connsiteY1" fmla="*/ 1846217 h 4626187"/>
              <a:gd name="connsiteX2" fmla="*/ 2756746 w 5005493"/>
              <a:gd name="connsiteY2" fmla="*/ 4626187 h 4626187"/>
              <a:gd name="connsiteX3" fmla="*/ 5005493 w 5005493"/>
              <a:gd name="connsiteY3" fmla="*/ 2411307 h 4626187"/>
              <a:gd name="connsiteX4" fmla="*/ 2282613 w 5005493"/>
              <a:gd name="connsiteY4" fmla="*/ 0 h 4626187"/>
              <a:gd name="connsiteX5" fmla="*/ 0 w 5005493"/>
              <a:gd name="connsiteY5" fmla="*/ 1896533 h 4626187"/>
              <a:gd name="connsiteX6" fmla="*/ 27093 w 5005493"/>
              <a:gd name="connsiteY6" fmla="*/ 1849120 h 4626187"/>
              <a:gd name="connsiteX0" fmla="*/ 0 w 5005493"/>
              <a:gd name="connsiteY0" fmla="*/ 1896533 h 4626187"/>
              <a:gd name="connsiteX1" fmla="*/ 20561 w 5005493"/>
              <a:gd name="connsiteY1" fmla="*/ 1846217 h 4626187"/>
              <a:gd name="connsiteX2" fmla="*/ 2756746 w 5005493"/>
              <a:gd name="connsiteY2" fmla="*/ 4626187 h 4626187"/>
              <a:gd name="connsiteX3" fmla="*/ 5005493 w 5005493"/>
              <a:gd name="connsiteY3" fmla="*/ 2411307 h 4626187"/>
              <a:gd name="connsiteX4" fmla="*/ 2282613 w 5005493"/>
              <a:gd name="connsiteY4" fmla="*/ 0 h 4626187"/>
              <a:gd name="connsiteX5" fmla="*/ 0 w 5005493"/>
              <a:gd name="connsiteY5" fmla="*/ 1896533 h 4626187"/>
              <a:gd name="connsiteX0" fmla="*/ 31691 w 4984932"/>
              <a:gd name="connsiteY0" fmla="*/ 1641807 h 4626187"/>
              <a:gd name="connsiteX1" fmla="*/ 0 w 4984932"/>
              <a:gd name="connsiteY1" fmla="*/ 1846217 h 4626187"/>
              <a:gd name="connsiteX2" fmla="*/ 2736185 w 4984932"/>
              <a:gd name="connsiteY2" fmla="*/ 4626187 h 4626187"/>
              <a:gd name="connsiteX3" fmla="*/ 4984932 w 4984932"/>
              <a:gd name="connsiteY3" fmla="*/ 2411307 h 4626187"/>
              <a:gd name="connsiteX4" fmla="*/ 2262052 w 4984932"/>
              <a:gd name="connsiteY4" fmla="*/ 0 h 4626187"/>
              <a:gd name="connsiteX5" fmla="*/ 31691 w 4984932"/>
              <a:gd name="connsiteY5" fmla="*/ 1641807 h 4626187"/>
              <a:gd name="connsiteX0" fmla="*/ 155789 w 5109030"/>
              <a:gd name="connsiteY0" fmla="*/ 1641807 h 4626187"/>
              <a:gd name="connsiteX1" fmla="*/ 0 w 5109030"/>
              <a:gd name="connsiteY1" fmla="*/ 1931126 h 4626187"/>
              <a:gd name="connsiteX2" fmla="*/ 2860283 w 5109030"/>
              <a:gd name="connsiteY2" fmla="*/ 4626187 h 4626187"/>
              <a:gd name="connsiteX3" fmla="*/ 5109030 w 5109030"/>
              <a:gd name="connsiteY3" fmla="*/ 2411307 h 4626187"/>
              <a:gd name="connsiteX4" fmla="*/ 2386150 w 5109030"/>
              <a:gd name="connsiteY4" fmla="*/ 0 h 4626187"/>
              <a:gd name="connsiteX5" fmla="*/ 155789 w 5109030"/>
              <a:gd name="connsiteY5" fmla="*/ 1641807 h 4626187"/>
              <a:gd name="connsiteX0" fmla="*/ 0 w 5109030"/>
              <a:gd name="connsiteY0" fmla="*/ 1931126 h 4626187"/>
              <a:gd name="connsiteX1" fmla="*/ 2860283 w 5109030"/>
              <a:gd name="connsiteY1" fmla="*/ 4626187 h 4626187"/>
              <a:gd name="connsiteX2" fmla="*/ 5109030 w 5109030"/>
              <a:gd name="connsiteY2" fmla="*/ 2411307 h 4626187"/>
              <a:gd name="connsiteX3" fmla="*/ 2386150 w 5109030"/>
              <a:gd name="connsiteY3" fmla="*/ 0 h 4626187"/>
              <a:gd name="connsiteX4" fmla="*/ 155789 w 5109030"/>
              <a:gd name="connsiteY4" fmla="*/ 1641807 h 4626187"/>
              <a:gd name="connsiteX5" fmla="*/ 91440 w 5109030"/>
              <a:gd name="connsiteY5" fmla="*/ 2022566 h 4626187"/>
              <a:gd name="connsiteX0" fmla="*/ 32658 w 5141688"/>
              <a:gd name="connsiteY0" fmla="*/ 1931126 h 4626187"/>
              <a:gd name="connsiteX1" fmla="*/ 2892941 w 5141688"/>
              <a:gd name="connsiteY1" fmla="*/ 4626187 h 4626187"/>
              <a:gd name="connsiteX2" fmla="*/ 5141688 w 5141688"/>
              <a:gd name="connsiteY2" fmla="*/ 2411307 h 4626187"/>
              <a:gd name="connsiteX3" fmla="*/ 2418808 w 5141688"/>
              <a:gd name="connsiteY3" fmla="*/ 0 h 4626187"/>
              <a:gd name="connsiteX4" fmla="*/ 188447 w 5141688"/>
              <a:gd name="connsiteY4" fmla="*/ 1641807 h 4626187"/>
              <a:gd name="connsiteX5" fmla="*/ 0 w 5141688"/>
              <a:gd name="connsiteY5" fmla="*/ 1787435 h 4626187"/>
              <a:gd name="connsiteX0" fmla="*/ 0 w 5109030"/>
              <a:gd name="connsiteY0" fmla="*/ 1931126 h 4626187"/>
              <a:gd name="connsiteX1" fmla="*/ 2860283 w 5109030"/>
              <a:gd name="connsiteY1" fmla="*/ 4626187 h 4626187"/>
              <a:gd name="connsiteX2" fmla="*/ 5109030 w 5109030"/>
              <a:gd name="connsiteY2" fmla="*/ 2411307 h 4626187"/>
              <a:gd name="connsiteX3" fmla="*/ 2386150 w 5109030"/>
              <a:gd name="connsiteY3" fmla="*/ 0 h 4626187"/>
              <a:gd name="connsiteX4" fmla="*/ 155789 w 5109030"/>
              <a:gd name="connsiteY4" fmla="*/ 1641807 h 4626187"/>
              <a:gd name="connsiteX0" fmla="*/ 0 w 4965339"/>
              <a:gd name="connsiteY0" fmla="*/ 1885406 h 4626187"/>
              <a:gd name="connsiteX1" fmla="*/ 2716592 w 4965339"/>
              <a:gd name="connsiteY1" fmla="*/ 4626187 h 4626187"/>
              <a:gd name="connsiteX2" fmla="*/ 4965339 w 4965339"/>
              <a:gd name="connsiteY2" fmla="*/ 2411307 h 4626187"/>
              <a:gd name="connsiteX3" fmla="*/ 2242459 w 4965339"/>
              <a:gd name="connsiteY3" fmla="*/ 0 h 4626187"/>
              <a:gd name="connsiteX4" fmla="*/ 12098 w 4965339"/>
              <a:gd name="connsiteY4" fmla="*/ 1641807 h 4626187"/>
              <a:gd name="connsiteX0" fmla="*/ 0 w 4965339"/>
              <a:gd name="connsiteY0" fmla="*/ 1885406 h 4626187"/>
              <a:gd name="connsiteX1" fmla="*/ 2716592 w 4965339"/>
              <a:gd name="connsiteY1" fmla="*/ 4626187 h 4626187"/>
              <a:gd name="connsiteX2" fmla="*/ 4965339 w 4965339"/>
              <a:gd name="connsiteY2" fmla="*/ 2411307 h 4626187"/>
              <a:gd name="connsiteX3" fmla="*/ 2242459 w 4965339"/>
              <a:gd name="connsiteY3" fmla="*/ 0 h 4626187"/>
              <a:gd name="connsiteX4" fmla="*/ 18629 w 4965339"/>
              <a:gd name="connsiteY4" fmla="*/ 1896533 h 4626187"/>
              <a:gd name="connsiteX0" fmla="*/ 965 w 4966304"/>
              <a:gd name="connsiteY0" fmla="*/ 1885406 h 4626187"/>
              <a:gd name="connsiteX1" fmla="*/ 2717557 w 4966304"/>
              <a:gd name="connsiteY1" fmla="*/ 4626187 h 4626187"/>
              <a:gd name="connsiteX2" fmla="*/ 4966304 w 4966304"/>
              <a:gd name="connsiteY2" fmla="*/ 2411307 h 4626187"/>
              <a:gd name="connsiteX3" fmla="*/ 2243424 w 4966304"/>
              <a:gd name="connsiteY3" fmla="*/ 0 h 4626187"/>
              <a:gd name="connsiteX4" fmla="*/ 0 w 4966304"/>
              <a:gd name="connsiteY4" fmla="*/ 1896533 h 4626187"/>
              <a:gd name="connsiteX0" fmla="*/ 965 w 4966304"/>
              <a:gd name="connsiteY0" fmla="*/ 1885406 h 4483947"/>
              <a:gd name="connsiteX1" fmla="*/ 2825930 w 4966304"/>
              <a:gd name="connsiteY1" fmla="*/ 4483947 h 4483947"/>
              <a:gd name="connsiteX2" fmla="*/ 4966304 w 4966304"/>
              <a:gd name="connsiteY2" fmla="*/ 2411307 h 4483947"/>
              <a:gd name="connsiteX3" fmla="*/ 2243424 w 4966304"/>
              <a:gd name="connsiteY3" fmla="*/ 0 h 4483947"/>
              <a:gd name="connsiteX4" fmla="*/ 0 w 4966304"/>
              <a:gd name="connsiteY4" fmla="*/ 1896533 h 4483947"/>
              <a:gd name="connsiteX0" fmla="*/ 965 w 4659326"/>
              <a:gd name="connsiteY0" fmla="*/ 1885406 h 4483947"/>
              <a:gd name="connsiteX1" fmla="*/ 2825930 w 4659326"/>
              <a:gd name="connsiteY1" fmla="*/ 4483947 h 4483947"/>
              <a:gd name="connsiteX2" fmla="*/ 4659326 w 4659326"/>
              <a:gd name="connsiteY2" fmla="*/ 2685627 h 4483947"/>
              <a:gd name="connsiteX3" fmla="*/ 2243424 w 4659326"/>
              <a:gd name="connsiteY3" fmla="*/ 0 h 4483947"/>
              <a:gd name="connsiteX4" fmla="*/ 0 w 4659326"/>
              <a:gd name="connsiteY4" fmla="*/ 1896533 h 4483947"/>
              <a:gd name="connsiteX0" fmla="*/ 965 w 4659326"/>
              <a:gd name="connsiteY0" fmla="*/ 1212669 h 3811210"/>
              <a:gd name="connsiteX1" fmla="*/ 2825930 w 4659326"/>
              <a:gd name="connsiteY1" fmla="*/ 3811210 h 3811210"/>
              <a:gd name="connsiteX2" fmla="*/ 4659326 w 4659326"/>
              <a:gd name="connsiteY2" fmla="*/ 2012890 h 3811210"/>
              <a:gd name="connsiteX3" fmla="*/ 2400179 w 4659326"/>
              <a:gd name="connsiteY3" fmla="*/ 0 h 3811210"/>
              <a:gd name="connsiteX4" fmla="*/ 0 w 4659326"/>
              <a:gd name="connsiteY4" fmla="*/ 1223796 h 3811210"/>
              <a:gd name="connsiteX0" fmla="*/ 0 w 4658361"/>
              <a:gd name="connsiteY0" fmla="*/ 1212669 h 3811210"/>
              <a:gd name="connsiteX1" fmla="*/ 2824965 w 4658361"/>
              <a:gd name="connsiteY1" fmla="*/ 3811210 h 3811210"/>
              <a:gd name="connsiteX2" fmla="*/ 4658361 w 4658361"/>
              <a:gd name="connsiteY2" fmla="*/ 2012890 h 3811210"/>
              <a:gd name="connsiteX3" fmla="*/ 2399214 w 4658361"/>
              <a:gd name="connsiteY3" fmla="*/ 0 h 3811210"/>
              <a:gd name="connsiteX4" fmla="*/ 586864 w 4658361"/>
              <a:gd name="connsiteY4" fmla="*/ 1543836 h 3811210"/>
              <a:gd name="connsiteX0" fmla="*/ 0 w 4083595"/>
              <a:gd name="connsiteY0" fmla="*/ 1526177 h 3811210"/>
              <a:gd name="connsiteX1" fmla="*/ 2250199 w 4083595"/>
              <a:gd name="connsiteY1" fmla="*/ 3811210 h 3811210"/>
              <a:gd name="connsiteX2" fmla="*/ 4083595 w 4083595"/>
              <a:gd name="connsiteY2" fmla="*/ 2012890 h 3811210"/>
              <a:gd name="connsiteX3" fmla="*/ 1824448 w 4083595"/>
              <a:gd name="connsiteY3" fmla="*/ 0 h 3811210"/>
              <a:gd name="connsiteX4" fmla="*/ 12098 w 4083595"/>
              <a:gd name="connsiteY4" fmla="*/ 1543836 h 3811210"/>
              <a:gd name="connsiteX0" fmla="*/ 0 w 4037875"/>
              <a:gd name="connsiteY0" fmla="*/ 1526177 h 3811210"/>
              <a:gd name="connsiteX1" fmla="*/ 2250199 w 4037875"/>
              <a:gd name="connsiteY1" fmla="*/ 3811210 h 3811210"/>
              <a:gd name="connsiteX2" fmla="*/ 4037875 w 4037875"/>
              <a:gd name="connsiteY2" fmla="*/ 2039016 h 3811210"/>
              <a:gd name="connsiteX3" fmla="*/ 1824448 w 4037875"/>
              <a:gd name="connsiteY3" fmla="*/ 0 h 3811210"/>
              <a:gd name="connsiteX4" fmla="*/ 12098 w 4037875"/>
              <a:gd name="connsiteY4" fmla="*/ 1543836 h 3811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875" h="3811210">
                <a:moveTo>
                  <a:pt x="0" y="1526177"/>
                </a:moveTo>
                <a:lnTo>
                  <a:pt x="2250199" y="3811210"/>
                </a:lnTo>
                <a:lnTo>
                  <a:pt x="4037875" y="2039016"/>
                </a:lnTo>
                <a:lnTo>
                  <a:pt x="1824448" y="0"/>
                </a:lnTo>
                <a:lnTo>
                  <a:pt x="12098" y="1543836"/>
                </a:lnTo>
              </a:path>
            </a:pathLst>
          </a:custGeom>
          <a:noFill/>
          <a:ln w="571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380794CF-4E26-3FD8-3DDF-23FF56646FDA}"/>
              </a:ext>
            </a:extLst>
          </p:cNvPr>
          <p:cNvSpPr txBox="1"/>
          <p:nvPr/>
        </p:nvSpPr>
        <p:spPr>
          <a:xfrm>
            <a:off x="3656146" y="1942830"/>
            <a:ext cx="2078448" cy="369332"/>
          </a:xfrm>
          <a:prstGeom prst="rect">
            <a:avLst/>
          </a:prstGeom>
          <a:noFill/>
        </p:spPr>
        <p:txBody>
          <a:bodyPr wrap="square" rtlCol="0">
            <a:spAutoFit/>
          </a:bodyPr>
          <a:lstStyle>
            <a:defPPr>
              <a:defRPr lang="en-US"/>
            </a:defPPr>
            <a:lvl1pPr>
              <a:defRPr b="1">
                <a:latin typeface="Calibri" panose="020F0502020204030204" pitchFamily="34" charset="0"/>
                <a:ea typeface="Calibri" panose="020F0502020204030204" pitchFamily="34" charset="0"/>
                <a:cs typeface="Calibri" panose="020F0502020204030204" pitchFamily="34" charset="0"/>
              </a:defRPr>
            </a:lvl1pPr>
          </a:lstStyle>
          <a:p>
            <a:r>
              <a:rPr lang="en-US" dirty="0"/>
              <a:t>JANUARY 2024</a:t>
            </a:r>
          </a:p>
        </p:txBody>
      </p:sp>
    </p:spTree>
    <p:extLst>
      <p:ext uri="{BB962C8B-B14F-4D97-AF65-F5344CB8AC3E}">
        <p14:creationId xmlns:p14="http://schemas.microsoft.com/office/powerpoint/2010/main" val="3060957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241825"/>
            <a:ext cx="12192000" cy="58491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t="8110"/>
          <a:stretch/>
        </p:blipFill>
        <p:spPr>
          <a:xfrm>
            <a:off x="490733" y="526738"/>
            <a:ext cx="4466676" cy="1387627"/>
          </a:xfrm>
          <a:prstGeom prst="rect">
            <a:avLst/>
          </a:prstGeom>
        </p:spPr>
      </p:pic>
      <p:sp>
        <p:nvSpPr>
          <p:cNvPr id="6" name="TextBox 5">
            <a:extLst>
              <a:ext uri="{FF2B5EF4-FFF2-40B4-BE49-F238E27FC236}">
                <a16:creationId xmlns:a16="http://schemas.microsoft.com/office/drawing/2014/main" xmlns="" id="{4EE8C469-1CD8-3710-C284-1BC8541430CB}"/>
              </a:ext>
            </a:extLst>
          </p:cNvPr>
          <p:cNvSpPr txBox="1"/>
          <p:nvPr/>
        </p:nvSpPr>
        <p:spPr>
          <a:xfrm>
            <a:off x="861501" y="2274847"/>
            <a:ext cx="10594949" cy="3539430"/>
          </a:xfrm>
          <a:prstGeom prst="rect">
            <a:avLst/>
          </a:prstGeom>
          <a:noFill/>
        </p:spPr>
        <p:txBody>
          <a:bodyPr wrap="square" rtlCol="0">
            <a:spAutoFit/>
          </a:bodyPr>
          <a:lstStyle/>
          <a:p>
            <a:pPr marL="457200" indent="-457200">
              <a:buFont typeface="Arial" panose="020B0604020202020204" pitchFamily="34" charset="0"/>
              <a:buChar char="•"/>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Possibilities at the new site – new Fire Station #2, Hargis Road reroute, Sanborn Lake, walking trails, new airport terminal, and new Ray and Linda Booker OSU Flight Center.</a:t>
            </a:r>
          </a:p>
          <a:p>
            <a:pPr marL="457200" indent="-457200">
              <a:buFont typeface="Arial" panose="020B0604020202020204" pitchFamily="34" charset="0"/>
              <a:buChar char="•"/>
            </a:pPr>
            <a:endPar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457200" indent="-457200">
              <a:buFont typeface="Arial" panose="020B0604020202020204" pitchFamily="34" charset="0"/>
              <a:buChar char="•"/>
            </a:pPr>
            <a:r>
              <a:rPr lang="en-US" sz="2800" dirty="0">
                <a:solidFill>
                  <a:srgbClr val="000000"/>
                </a:solidFill>
                <a:latin typeface="Calibri" panose="020F0502020204030204" pitchFamily="34" charset="0"/>
                <a:ea typeface="Calibri" panose="020F0502020204030204" pitchFamily="34" charset="0"/>
                <a:cs typeface="Calibri" panose="020F0502020204030204" pitchFamily="34" charset="0"/>
              </a:rPr>
              <a:t>Rachel Wasserman has been in contact with other animal welfares that are near airports. She has not received concerns, but has received positive feedback of increased security with municipal buildings near each other and additional exposure for adoptions.</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182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609646"/>
            <a:ext cx="12192000" cy="3627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t="8110"/>
          <a:stretch/>
        </p:blipFill>
        <p:spPr>
          <a:xfrm>
            <a:off x="2138164" y="1868830"/>
            <a:ext cx="7915672" cy="2459100"/>
          </a:xfrm>
          <a:prstGeom prst="rect">
            <a:avLst/>
          </a:prstGeom>
        </p:spPr>
      </p:pic>
      <p:sp>
        <p:nvSpPr>
          <p:cNvPr id="6" name="TextBox 5">
            <a:extLst>
              <a:ext uri="{FF2B5EF4-FFF2-40B4-BE49-F238E27FC236}">
                <a16:creationId xmlns:a16="http://schemas.microsoft.com/office/drawing/2014/main" xmlns="" id="{4EE8C469-1CD8-3710-C284-1BC8541430CB}"/>
              </a:ext>
            </a:extLst>
          </p:cNvPr>
          <p:cNvSpPr txBox="1"/>
          <p:nvPr/>
        </p:nvSpPr>
        <p:spPr>
          <a:xfrm>
            <a:off x="666046" y="4251291"/>
            <a:ext cx="10814755" cy="954107"/>
          </a:xfrm>
          <a:prstGeom prst="rect">
            <a:avLst/>
          </a:prstGeom>
          <a:noFill/>
        </p:spPr>
        <p:txBody>
          <a:bodyPr wrap="square" rtlCol="0">
            <a:spAutoFit/>
          </a:bodyPr>
          <a:lstStyle/>
          <a:p>
            <a:pPr algn="ctr"/>
            <a:r>
              <a:rPr lang="en-US" sz="2800" b="1" spc="300" dirty="0">
                <a:solidFill>
                  <a:schemeClr val="bg2"/>
                </a:solidFill>
                <a:latin typeface="Calibri" panose="020F0502020204030204" pitchFamily="34" charset="0"/>
                <a:ea typeface="Calibri" panose="020F0502020204030204" pitchFamily="34" charset="0"/>
                <a:cs typeface="Calibri" panose="020F0502020204030204" pitchFamily="34" charset="0"/>
              </a:rPr>
              <a:t>Next steps</a:t>
            </a:r>
            <a:r>
              <a:rPr lang="en-US" sz="2800" b="1" spc="300" dirty="0">
                <a:solidFill>
                  <a:schemeClr val="bg2"/>
                </a:solidFill>
                <a:latin typeface="Calibri" panose="020F0502020204030204" pitchFamily="34" charset="0"/>
                <a:ea typeface="Calibri" panose="020F0502020204030204" pitchFamily="34" charset="0"/>
                <a:cs typeface="Calibri" panose="020F0502020204030204" pitchFamily="34" charset="0"/>
              </a:rPr>
              <a:t>… Visit: https://www.youtube.com/watch?v=AQvZbxpojKA</a:t>
            </a:r>
            <a:endParaRPr lang="en-US" sz="2800" spc="300"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69664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EE8C469-1CD8-3710-C284-1BC8541430CB}"/>
              </a:ext>
            </a:extLst>
          </p:cNvPr>
          <p:cNvSpPr txBox="1"/>
          <p:nvPr/>
        </p:nvSpPr>
        <p:spPr>
          <a:xfrm>
            <a:off x="4218834" y="3873669"/>
            <a:ext cx="5081954" cy="2369880"/>
          </a:xfrm>
          <a:prstGeom prst="rect">
            <a:avLst/>
          </a:prstGeom>
          <a:noFill/>
        </p:spPr>
        <p:txBody>
          <a:bodyPr wrap="square" rtlCol="0">
            <a:spAutoFit/>
          </a:bodyPr>
          <a:lstStyle/>
          <a:p>
            <a:r>
              <a:rPr lang="en-US" sz="2800" b="1" u="sng" dirty="0">
                <a:latin typeface="Calibri" panose="020F0502020204030204" pitchFamily="34" charset="0"/>
                <a:ea typeface="Calibri" panose="020F0502020204030204" pitchFamily="34" charset="0"/>
                <a:cs typeface="Calibri" panose="020F0502020204030204" pitchFamily="34" charset="0"/>
              </a:rPr>
              <a:t>Criteria/Filters Applied</a:t>
            </a:r>
          </a:p>
          <a:p>
            <a:pPr marL="285750"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1   City-Owned</a:t>
            </a:r>
          </a:p>
          <a:p>
            <a:pPr marL="285750"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2   Greater than 2.5 Acres</a:t>
            </a:r>
          </a:p>
          <a:p>
            <a:pPr marL="285750"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3   No City Parks w/ Restrictions</a:t>
            </a:r>
          </a:p>
          <a:p>
            <a:pPr marL="285750"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4   No Utilized City Facilities</a:t>
            </a:r>
          </a:p>
          <a:p>
            <a:pPr marL="285750"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5   No Floodplains, Detention Basins</a:t>
            </a:r>
          </a:p>
          <a:p>
            <a:pPr marL="285750" indent="-285750">
              <a:buFont typeface="Arial" panose="020B0604020202020204" pitchFamily="34" charset="0"/>
              <a:buChar char="•"/>
            </a:pPr>
            <a:r>
              <a:rPr lang="en-US" sz="2000" dirty="0">
                <a:latin typeface="Calibri" panose="020F0502020204030204" pitchFamily="34" charset="0"/>
                <a:ea typeface="Calibri" panose="020F0502020204030204" pitchFamily="34" charset="0"/>
                <a:cs typeface="Calibri" panose="020F0502020204030204" pitchFamily="34" charset="0"/>
              </a:rPr>
              <a:t>6   No Borders Residential </a:t>
            </a:r>
          </a:p>
        </p:txBody>
      </p:sp>
      <p:sp>
        <p:nvSpPr>
          <p:cNvPr id="8" name="Rectangle 7"/>
          <p:cNvSpPr/>
          <p:nvPr/>
        </p:nvSpPr>
        <p:spPr>
          <a:xfrm>
            <a:off x="0" y="0"/>
            <a:ext cx="12192000" cy="36273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cstate="email">
            <a:extLst>
              <a:ext uri="{28A0092B-C50C-407E-A947-70E740481C1C}">
                <a14:useLocalDpi xmlns:a14="http://schemas.microsoft.com/office/drawing/2010/main" val="0"/>
              </a:ext>
            </a:extLst>
          </a:blip>
          <a:srcRect t="8110"/>
          <a:stretch/>
        </p:blipFill>
        <p:spPr>
          <a:xfrm>
            <a:off x="2138164" y="302281"/>
            <a:ext cx="7915672" cy="2459100"/>
          </a:xfrm>
          <a:prstGeom prst="rect">
            <a:avLst/>
          </a:prstGeom>
        </p:spPr>
      </p:pic>
      <p:sp>
        <p:nvSpPr>
          <p:cNvPr id="12" name="TextBox 11">
            <a:extLst>
              <a:ext uri="{FF2B5EF4-FFF2-40B4-BE49-F238E27FC236}">
                <a16:creationId xmlns:a16="http://schemas.microsoft.com/office/drawing/2014/main" xmlns="" id="{4EE8C469-1CD8-3710-C284-1BC8541430CB}"/>
              </a:ext>
            </a:extLst>
          </p:cNvPr>
          <p:cNvSpPr txBox="1"/>
          <p:nvPr/>
        </p:nvSpPr>
        <p:spPr>
          <a:xfrm>
            <a:off x="0" y="3010064"/>
            <a:ext cx="12191999" cy="677108"/>
          </a:xfrm>
          <a:prstGeom prst="rect">
            <a:avLst/>
          </a:prstGeom>
          <a:noFill/>
        </p:spPr>
        <p:txBody>
          <a:bodyPr wrap="square" rtlCol="0">
            <a:spAutoFit/>
          </a:bodyPr>
          <a:lstStyle/>
          <a:p>
            <a:pPr algn="ctr"/>
            <a:r>
              <a:rPr lang="en-US" sz="3800" b="1" spc="300" dirty="0">
                <a:solidFill>
                  <a:schemeClr val="bg2"/>
                </a:solidFill>
                <a:latin typeface="Calibri" panose="020F0502020204030204" pitchFamily="34" charset="0"/>
                <a:ea typeface="Calibri" panose="020F0502020204030204" pitchFamily="34" charset="0"/>
                <a:cs typeface="Calibri" panose="020F0502020204030204" pitchFamily="34" charset="0"/>
              </a:rPr>
              <a:t>SITE SELECTION</a:t>
            </a:r>
            <a:endParaRPr lang="en-US" sz="3800" spc="300" dirty="0">
              <a:solidFill>
                <a:schemeClr val="bg2"/>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174246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title"/>
          </p:nvPr>
        </p:nvSpPr>
        <p:spPr>
          <a:xfrm>
            <a:off x="159800" y="209210"/>
            <a:ext cx="9018429" cy="463747"/>
          </a:xfrm>
          <a:solidFill>
            <a:schemeClr val="accent6"/>
          </a:solidFill>
        </p:spPr>
        <p:txBody>
          <a:bodyPr>
            <a:noAutofit/>
          </a:bodyPr>
          <a:lstStyle/>
          <a:p>
            <a:r>
              <a:rPr lang="en-US" sz="2400" cap="all" dirty="0" err="1">
                <a:ln w="5000" cmpd="sng">
                  <a:solidFill>
                    <a:srgbClr val="FFFFFF">
                      <a:tint val="80000"/>
                      <a:shade val="99000"/>
                      <a:satMod val="500000"/>
                    </a:srgbClr>
                  </a:solidFill>
                  <a:prstDash val="solid"/>
                </a:ln>
                <a:solidFill>
                  <a:schemeClr val="tx1"/>
                </a:solidFill>
                <a:latin typeface="Ebrima" panose="02000000000000000000" pitchFamily="2" charset="0"/>
                <a:ea typeface="Ebrima" panose="02000000000000000000" pitchFamily="2" charset="0"/>
                <a:cs typeface="Ebrima" panose="02000000000000000000" pitchFamily="2" charset="0"/>
              </a:rPr>
              <a:t>asdf</a:t>
            </a:r>
            <a:endParaRPr lang="en-US" sz="2400" u="sng"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9" name="Picture 8" descr="A map of a city&#10;&#10;Description automatically generated">
            <a:extLst>
              <a:ext uri="{FF2B5EF4-FFF2-40B4-BE49-F238E27FC236}">
                <a16:creationId xmlns:a16="http://schemas.microsoft.com/office/drawing/2014/main" xmlns="" id="{C1B8E5B8-2D43-CCF7-D6BC-96AB7459B8BA}"/>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sp>
        <p:nvSpPr>
          <p:cNvPr id="11" name="TextBox 10">
            <a:extLst>
              <a:ext uri="{FF2B5EF4-FFF2-40B4-BE49-F238E27FC236}">
                <a16:creationId xmlns:a16="http://schemas.microsoft.com/office/drawing/2014/main" xmlns="" id="{F2D41F52-3C89-FF9D-8EC6-F51D87AD0D32}"/>
              </a:ext>
            </a:extLst>
          </p:cNvPr>
          <p:cNvSpPr txBox="1"/>
          <p:nvPr/>
        </p:nvSpPr>
        <p:spPr>
          <a:xfrm>
            <a:off x="405049" y="2273446"/>
            <a:ext cx="5690951" cy="1815882"/>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l="100000" t="100000"/>
            </a:path>
            <a:tileRect r="-100000" b="-100000"/>
          </a:gradFill>
        </p:spPr>
        <p:txBody>
          <a:bodyPr wrap="square">
            <a:spAutoFit/>
          </a:bodyPr>
          <a:lstStyle/>
          <a:p>
            <a:r>
              <a:rPr lang="en-US" sz="2800" b="1" u="sng" dirty="0">
                <a:solidFill>
                  <a:schemeClr val="bg1"/>
                </a:solidFill>
                <a:latin typeface="Calibri" panose="020F0502020204030204" pitchFamily="34" charset="0"/>
                <a:ea typeface="Calibri" panose="020F0502020204030204" pitchFamily="34" charset="0"/>
                <a:cs typeface="Calibri" panose="020F0502020204030204" pitchFamily="34" charset="0"/>
              </a:rPr>
              <a:t>Map 1</a:t>
            </a:r>
          </a:p>
          <a:p>
            <a:pPr marL="285750" indent="-285750">
              <a:buFont typeface="Arial" panose="020B0604020202020204" pitchFamily="34" charset="0"/>
              <a:buChar char="•"/>
            </a:pP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All City-Owned Properties</a:t>
            </a:r>
          </a:p>
          <a:p>
            <a:pPr marL="285750" indent="-285750">
              <a:buFont typeface="Arial" panose="020B0604020202020204" pitchFamily="34" charset="0"/>
              <a:buChar char="•"/>
            </a:pP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132 properties</a:t>
            </a:r>
          </a:p>
          <a:p>
            <a:pPr marL="285750" indent="-285750">
              <a:buFont typeface="Arial" panose="020B0604020202020204" pitchFamily="34" charset="0"/>
              <a:buChar char="•"/>
            </a:pPr>
            <a:r>
              <a:rPr lang="en-US" sz="2800" dirty="0">
                <a:solidFill>
                  <a:schemeClr val="bg1"/>
                </a:solidFill>
                <a:latin typeface="Calibri" panose="020F0502020204030204" pitchFamily="34" charset="0"/>
                <a:ea typeface="Calibri" panose="020F0502020204030204" pitchFamily="34" charset="0"/>
                <a:cs typeface="Calibri" panose="020F0502020204030204" pitchFamily="34" charset="0"/>
              </a:rPr>
              <a:t>Lake McMurtry land not shown</a:t>
            </a:r>
          </a:p>
        </p:txBody>
      </p:sp>
      <p:sp>
        <p:nvSpPr>
          <p:cNvPr id="2" name="TextBox 1">
            <a:extLst>
              <a:ext uri="{FF2B5EF4-FFF2-40B4-BE49-F238E27FC236}">
                <a16:creationId xmlns:a16="http://schemas.microsoft.com/office/drawing/2014/main" xmlns="" id="{280D6211-A1B2-549D-E2A4-B026C3537716}"/>
              </a:ext>
            </a:extLst>
          </p:cNvPr>
          <p:cNvSpPr txBox="1"/>
          <p:nvPr/>
        </p:nvSpPr>
        <p:spPr>
          <a:xfrm>
            <a:off x="405049" y="4610784"/>
            <a:ext cx="5690951" cy="369332"/>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l="100000" t="100000"/>
            </a:path>
            <a:tileRect r="-100000" b="-100000"/>
          </a:gradFill>
        </p:spPr>
        <p:txBody>
          <a:bodyPr wrap="square">
            <a:spAutoFit/>
          </a:bodyPr>
          <a:lstStyle/>
          <a:p>
            <a:r>
              <a:rPr lang="en-US" b="1" i="1" dirty="0">
                <a:solidFill>
                  <a:schemeClr val="bg1"/>
                </a:solidFill>
                <a:latin typeface="Calibri" panose="020F0502020204030204" pitchFamily="34" charset="0"/>
                <a:ea typeface="Calibri" panose="020F0502020204030204" pitchFamily="34" charset="0"/>
                <a:cs typeface="Calibri" panose="020F0502020204030204" pitchFamily="34" charset="0"/>
              </a:rPr>
              <a:t>(Actual City Ownership per Payne Co. is 144 properties.)</a:t>
            </a:r>
            <a:endParaRPr lang="en-US" i="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47881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A063127-D264-8850-5DF8-819BACAA5342}"/>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xmlns="" id="{2B866F5A-8DDD-DB3B-5C2C-2DB3F6E6E031}"/>
              </a:ext>
            </a:extLst>
          </p:cNvPr>
          <p:cNvSpPr>
            <a:spLocks noGrp="1"/>
          </p:cNvSpPr>
          <p:nvPr>
            <p:ph type="title"/>
          </p:nvPr>
        </p:nvSpPr>
        <p:spPr>
          <a:xfrm>
            <a:off x="159800" y="209210"/>
            <a:ext cx="9018429" cy="463747"/>
          </a:xfrm>
          <a:solidFill>
            <a:schemeClr val="accent6"/>
          </a:solidFill>
        </p:spPr>
        <p:txBody>
          <a:bodyPr>
            <a:noAutofit/>
          </a:bodyPr>
          <a:lstStyle/>
          <a:p>
            <a:r>
              <a:rPr lang="en-US" sz="2400" cap="all" dirty="0" err="1">
                <a:ln w="5000" cmpd="sng">
                  <a:solidFill>
                    <a:srgbClr val="FFFFFF">
                      <a:tint val="80000"/>
                      <a:shade val="99000"/>
                      <a:satMod val="500000"/>
                    </a:srgbClr>
                  </a:solidFill>
                  <a:prstDash val="solid"/>
                </a:ln>
                <a:solidFill>
                  <a:schemeClr val="tx1"/>
                </a:solidFill>
                <a:latin typeface="Ebrima" panose="02000000000000000000" pitchFamily="2" charset="0"/>
                <a:ea typeface="Ebrima" panose="02000000000000000000" pitchFamily="2" charset="0"/>
                <a:cs typeface="Ebrima" panose="02000000000000000000" pitchFamily="2" charset="0"/>
              </a:rPr>
              <a:t>asdf</a:t>
            </a:r>
            <a:endParaRPr lang="en-US" sz="2400" u="sng"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6" name="Picture 5" descr="A map of a city&#10;&#10;Description automatically generated">
            <a:extLst>
              <a:ext uri="{FF2B5EF4-FFF2-40B4-BE49-F238E27FC236}">
                <a16:creationId xmlns:a16="http://schemas.microsoft.com/office/drawing/2014/main" xmlns="" id="{9E6D3FF8-04B4-26B1-F5F1-DA3DF2096DA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sp>
        <p:nvSpPr>
          <p:cNvPr id="8" name="TextBox 7">
            <a:extLst>
              <a:ext uri="{FF2B5EF4-FFF2-40B4-BE49-F238E27FC236}">
                <a16:creationId xmlns:a16="http://schemas.microsoft.com/office/drawing/2014/main" xmlns="" id="{36CC6315-B70A-3A38-8DFC-FE52D64A1F26}"/>
              </a:ext>
            </a:extLst>
          </p:cNvPr>
          <p:cNvSpPr txBox="1"/>
          <p:nvPr/>
        </p:nvSpPr>
        <p:spPr>
          <a:xfrm>
            <a:off x="398318" y="2273446"/>
            <a:ext cx="5697682" cy="1815882"/>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l="100000" t="100000"/>
            </a:path>
            <a:tileRect r="-100000" b="-100000"/>
          </a:gradFill>
        </p:spPr>
        <p:txBody>
          <a:bodyPr wrap="square">
            <a:spAutoFit/>
          </a:bodyPr>
          <a:lstStyle>
            <a:defPPr>
              <a:defRPr lang="en-US"/>
            </a:defPPr>
            <a:lvl1pPr>
              <a:defRPr sz="2800" b="1" u="sng">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Map 2</a:t>
            </a:r>
          </a:p>
          <a:p>
            <a:pPr marL="285750" indent="-285750">
              <a:buFont typeface="Arial" panose="020B0604020202020204" pitchFamily="34" charset="0"/>
              <a:buChar char="•"/>
            </a:pPr>
            <a:r>
              <a:rPr lang="en-US" b="0" u="none" dirty="0"/>
              <a:t>Properties &gt;2.5 acres</a:t>
            </a:r>
          </a:p>
          <a:p>
            <a:pPr marL="285750" indent="-285750">
              <a:buFont typeface="Arial" panose="020B0604020202020204" pitchFamily="34" charset="0"/>
              <a:buChar char="•"/>
            </a:pPr>
            <a:r>
              <a:rPr lang="en-US" b="0" u="none" dirty="0"/>
              <a:t>47 properties remain</a:t>
            </a:r>
          </a:p>
          <a:p>
            <a:pPr marL="285750" indent="-285750">
              <a:buFont typeface="Arial" panose="020B0604020202020204" pitchFamily="34" charset="0"/>
              <a:buChar char="•"/>
            </a:pPr>
            <a:r>
              <a:rPr lang="en-US" b="0" u="none" dirty="0"/>
              <a:t>Lake McMurtry not shown</a:t>
            </a:r>
          </a:p>
        </p:txBody>
      </p:sp>
    </p:spTree>
    <p:extLst>
      <p:ext uri="{BB962C8B-B14F-4D97-AF65-F5344CB8AC3E}">
        <p14:creationId xmlns:p14="http://schemas.microsoft.com/office/powerpoint/2010/main" val="5804681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ADA8B9D5-B880-18E8-B6EE-E9F6B9A859AB}"/>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xmlns="" id="{1806DFD2-7BAD-3E3E-271E-F1C39C02D157}"/>
              </a:ext>
            </a:extLst>
          </p:cNvPr>
          <p:cNvSpPr>
            <a:spLocks noGrp="1"/>
          </p:cNvSpPr>
          <p:nvPr>
            <p:ph type="title"/>
          </p:nvPr>
        </p:nvSpPr>
        <p:spPr>
          <a:xfrm>
            <a:off x="159800" y="209210"/>
            <a:ext cx="9018429" cy="463747"/>
          </a:xfrm>
          <a:solidFill>
            <a:schemeClr val="accent6"/>
          </a:solidFill>
        </p:spPr>
        <p:txBody>
          <a:bodyPr>
            <a:noAutofit/>
          </a:bodyPr>
          <a:lstStyle/>
          <a:p>
            <a:r>
              <a:rPr lang="en-US" sz="2400" cap="all" dirty="0" err="1">
                <a:ln w="5000" cmpd="sng">
                  <a:solidFill>
                    <a:srgbClr val="FFFFFF">
                      <a:tint val="80000"/>
                      <a:shade val="99000"/>
                      <a:satMod val="500000"/>
                    </a:srgbClr>
                  </a:solidFill>
                  <a:prstDash val="solid"/>
                </a:ln>
                <a:solidFill>
                  <a:schemeClr val="tx1"/>
                </a:solidFill>
                <a:latin typeface="Ebrima" panose="02000000000000000000" pitchFamily="2" charset="0"/>
                <a:ea typeface="Ebrima" panose="02000000000000000000" pitchFamily="2" charset="0"/>
                <a:cs typeface="Ebrima" panose="02000000000000000000" pitchFamily="2" charset="0"/>
              </a:rPr>
              <a:t>asdf</a:t>
            </a:r>
            <a:endParaRPr lang="en-US" sz="2400" u="sng"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5" name="Picture 4" descr="A map of a city&#10;&#10;Description automatically generated">
            <a:extLst>
              <a:ext uri="{FF2B5EF4-FFF2-40B4-BE49-F238E27FC236}">
                <a16:creationId xmlns:a16="http://schemas.microsoft.com/office/drawing/2014/main" xmlns="" id="{2C369ED9-2326-4680-C83F-8AB15D481D3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sp>
        <p:nvSpPr>
          <p:cNvPr id="7" name="TextBox 6">
            <a:extLst>
              <a:ext uri="{FF2B5EF4-FFF2-40B4-BE49-F238E27FC236}">
                <a16:creationId xmlns:a16="http://schemas.microsoft.com/office/drawing/2014/main" xmlns="" id="{EAC2CDD8-4405-4AD2-3160-8D021C567A14}"/>
              </a:ext>
            </a:extLst>
          </p:cNvPr>
          <p:cNvSpPr txBox="1"/>
          <p:nvPr/>
        </p:nvSpPr>
        <p:spPr>
          <a:xfrm>
            <a:off x="398318" y="2291729"/>
            <a:ext cx="5697682" cy="1384995"/>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l="100000" t="100000"/>
            </a:path>
            <a:tileRect r="-100000" b="-100000"/>
          </a:gradFill>
        </p:spPr>
        <p:txBody>
          <a:bodyPr wrap="square">
            <a:spAutoFit/>
          </a:bodyPr>
          <a:lstStyle>
            <a:defPPr>
              <a:defRPr lang="en-US"/>
            </a:defPPr>
            <a:lvl1pPr>
              <a:defRPr sz="2800" b="1" u="sng">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Map 3</a:t>
            </a:r>
          </a:p>
          <a:p>
            <a:pPr marL="285750" indent="-285750">
              <a:buFont typeface="Arial" panose="020B0604020202020204" pitchFamily="34" charset="0"/>
              <a:buChar char="•"/>
            </a:pPr>
            <a:r>
              <a:rPr lang="en-US" b="0" u="none" dirty="0"/>
              <a:t>Excluding City Parks w/ restrictions</a:t>
            </a:r>
          </a:p>
          <a:p>
            <a:pPr marL="285750" indent="-285750">
              <a:buFont typeface="Arial" panose="020B0604020202020204" pitchFamily="34" charset="0"/>
              <a:buChar char="•"/>
            </a:pPr>
            <a:r>
              <a:rPr lang="en-US" b="0" u="none" dirty="0"/>
              <a:t>26 properties remain</a:t>
            </a:r>
          </a:p>
        </p:txBody>
      </p:sp>
    </p:spTree>
    <p:extLst>
      <p:ext uri="{BB962C8B-B14F-4D97-AF65-F5344CB8AC3E}">
        <p14:creationId xmlns:p14="http://schemas.microsoft.com/office/powerpoint/2010/main" val="33590952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7155BF3-31FF-9603-67D6-BF81D8F4D957}"/>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xmlns="" id="{5DDAC432-7197-03EA-C54C-5EFADC56BC04}"/>
              </a:ext>
            </a:extLst>
          </p:cNvPr>
          <p:cNvSpPr>
            <a:spLocks noGrp="1"/>
          </p:cNvSpPr>
          <p:nvPr>
            <p:ph type="title"/>
          </p:nvPr>
        </p:nvSpPr>
        <p:spPr>
          <a:xfrm>
            <a:off x="159800" y="209210"/>
            <a:ext cx="9018429" cy="463747"/>
          </a:xfrm>
          <a:solidFill>
            <a:schemeClr val="accent6"/>
          </a:solidFill>
        </p:spPr>
        <p:txBody>
          <a:bodyPr>
            <a:noAutofit/>
          </a:bodyPr>
          <a:lstStyle/>
          <a:p>
            <a:r>
              <a:rPr lang="en-US" sz="2400" cap="all" dirty="0" err="1">
                <a:ln w="5000" cmpd="sng">
                  <a:solidFill>
                    <a:srgbClr val="FFFFFF">
                      <a:tint val="80000"/>
                      <a:shade val="99000"/>
                      <a:satMod val="500000"/>
                    </a:srgbClr>
                  </a:solidFill>
                  <a:prstDash val="solid"/>
                </a:ln>
                <a:solidFill>
                  <a:schemeClr val="tx1"/>
                </a:solidFill>
                <a:latin typeface="Ebrima" panose="02000000000000000000" pitchFamily="2" charset="0"/>
                <a:ea typeface="Ebrima" panose="02000000000000000000" pitchFamily="2" charset="0"/>
                <a:cs typeface="Ebrima" panose="02000000000000000000" pitchFamily="2" charset="0"/>
              </a:rPr>
              <a:t>asdf</a:t>
            </a:r>
            <a:endParaRPr lang="en-US" sz="2400" u="sng"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4" name="Picture 3" descr="A map of a city&#10;&#10;Description automatically generated">
            <a:extLst>
              <a:ext uri="{FF2B5EF4-FFF2-40B4-BE49-F238E27FC236}">
                <a16:creationId xmlns:a16="http://schemas.microsoft.com/office/drawing/2014/main" xmlns="" id="{D0B509A3-E2B2-7061-2869-D035EEE57AD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sp>
        <p:nvSpPr>
          <p:cNvPr id="9" name="TextBox 8">
            <a:extLst>
              <a:ext uri="{FF2B5EF4-FFF2-40B4-BE49-F238E27FC236}">
                <a16:creationId xmlns:a16="http://schemas.microsoft.com/office/drawing/2014/main" xmlns="" id="{26024628-5122-D1A1-7DD7-6851106CC4C0}"/>
              </a:ext>
            </a:extLst>
          </p:cNvPr>
          <p:cNvSpPr txBox="1"/>
          <p:nvPr/>
        </p:nvSpPr>
        <p:spPr>
          <a:xfrm>
            <a:off x="398318" y="2291729"/>
            <a:ext cx="5697682" cy="1384995"/>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l="100000" t="100000"/>
            </a:path>
            <a:tileRect r="-100000" b="-100000"/>
          </a:gradFill>
        </p:spPr>
        <p:txBody>
          <a:bodyPr wrap="square">
            <a:spAutoFit/>
          </a:bodyPr>
          <a:lstStyle>
            <a:defPPr>
              <a:defRPr lang="en-US"/>
            </a:defPPr>
            <a:lvl1pPr>
              <a:defRPr sz="2800" b="1" u="sng">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Map 4</a:t>
            </a:r>
          </a:p>
          <a:p>
            <a:pPr marL="285750" indent="-285750">
              <a:buFont typeface="Arial" panose="020B0604020202020204" pitchFamily="34" charset="0"/>
              <a:buChar char="•"/>
            </a:pPr>
            <a:r>
              <a:rPr lang="en-US" b="0" u="none" dirty="0"/>
              <a:t>Excluding Utilized City Facilities</a:t>
            </a:r>
          </a:p>
          <a:p>
            <a:pPr marL="285750" indent="-285750">
              <a:buFont typeface="Arial" panose="020B0604020202020204" pitchFamily="34" charset="0"/>
              <a:buChar char="•"/>
            </a:pPr>
            <a:r>
              <a:rPr lang="en-US" b="0" u="none" dirty="0"/>
              <a:t>10 properties remain</a:t>
            </a:r>
          </a:p>
        </p:txBody>
      </p:sp>
    </p:spTree>
    <p:extLst>
      <p:ext uri="{BB962C8B-B14F-4D97-AF65-F5344CB8AC3E}">
        <p14:creationId xmlns:p14="http://schemas.microsoft.com/office/powerpoint/2010/main" val="5036775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5AE9462-45FD-4841-7488-55749687A086}"/>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xmlns="" id="{5586636D-33B0-AE5F-45CA-237D79A9675A}"/>
              </a:ext>
            </a:extLst>
          </p:cNvPr>
          <p:cNvSpPr>
            <a:spLocks noGrp="1"/>
          </p:cNvSpPr>
          <p:nvPr>
            <p:ph type="title"/>
          </p:nvPr>
        </p:nvSpPr>
        <p:spPr>
          <a:xfrm>
            <a:off x="159800" y="209210"/>
            <a:ext cx="9018429" cy="463747"/>
          </a:xfrm>
          <a:solidFill>
            <a:schemeClr val="accent6"/>
          </a:solidFill>
        </p:spPr>
        <p:txBody>
          <a:bodyPr>
            <a:noAutofit/>
          </a:bodyPr>
          <a:lstStyle/>
          <a:p>
            <a:r>
              <a:rPr lang="en-US" sz="2400" cap="all" dirty="0" err="1">
                <a:ln w="5000" cmpd="sng">
                  <a:solidFill>
                    <a:srgbClr val="FFFFFF">
                      <a:tint val="80000"/>
                      <a:shade val="99000"/>
                      <a:satMod val="500000"/>
                    </a:srgbClr>
                  </a:solidFill>
                  <a:prstDash val="solid"/>
                </a:ln>
                <a:solidFill>
                  <a:schemeClr val="tx1"/>
                </a:solidFill>
                <a:latin typeface="Ebrima" panose="02000000000000000000" pitchFamily="2" charset="0"/>
                <a:ea typeface="Ebrima" panose="02000000000000000000" pitchFamily="2" charset="0"/>
                <a:cs typeface="Ebrima" panose="02000000000000000000" pitchFamily="2" charset="0"/>
              </a:rPr>
              <a:t>asdf</a:t>
            </a:r>
            <a:endParaRPr lang="en-US" sz="2400" u="sng"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4" name="Picture 3" descr="A map of a city&#10;&#10;Description automatically generated">
            <a:extLst>
              <a:ext uri="{FF2B5EF4-FFF2-40B4-BE49-F238E27FC236}">
                <a16:creationId xmlns:a16="http://schemas.microsoft.com/office/drawing/2014/main" xmlns="" id="{CB740FE6-361B-6560-5EB2-09B4D12A801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sp>
        <p:nvSpPr>
          <p:cNvPr id="7" name="TextBox 6">
            <a:extLst>
              <a:ext uri="{FF2B5EF4-FFF2-40B4-BE49-F238E27FC236}">
                <a16:creationId xmlns:a16="http://schemas.microsoft.com/office/drawing/2014/main" xmlns="" id="{042F8A9B-3F12-230A-2F79-74888F2C6FDB}"/>
              </a:ext>
            </a:extLst>
          </p:cNvPr>
          <p:cNvSpPr txBox="1"/>
          <p:nvPr/>
        </p:nvSpPr>
        <p:spPr>
          <a:xfrm>
            <a:off x="398318" y="2291729"/>
            <a:ext cx="5697682" cy="1384995"/>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l="100000" t="100000"/>
            </a:path>
            <a:tileRect r="-100000" b="-100000"/>
          </a:gradFill>
        </p:spPr>
        <p:txBody>
          <a:bodyPr wrap="square">
            <a:spAutoFit/>
          </a:bodyPr>
          <a:lstStyle>
            <a:defPPr>
              <a:defRPr lang="en-US"/>
            </a:defPPr>
            <a:lvl1pPr>
              <a:defRPr sz="2800" b="1" u="sng">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Map 5</a:t>
            </a:r>
          </a:p>
          <a:p>
            <a:pPr marL="285750" indent="-285750">
              <a:buFont typeface="Arial" panose="020B0604020202020204" pitchFamily="34" charset="0"/>
              <a:buChar char="•"/>
            </a:pPr>
            <a:r>
              <a:rPr lang="en-US" b="0" u="none" dirty="0"/>
              <a:t>Excluding Floodplain/Detention</a:t>
            </a:r>
          </a:p>
          <a:p>
            <a:pPr marL="285750" indent="-285750">
              <a:buFont typeface="Arial" panose="020B0604020202020204" pitchFamily="34" charset="0"/>
              <a:buChar char="•"/>
            </a:pPr>
            <a:r>
              <a:rPr lang="en-US" b="0" u="none" dirty="0"/>
              <a:t>3 properties remain</a:t>
            </a:r>
          </a:p>
        </p:txBody>
      </p:sp>
    </p:spTree>
    <p:extLst>
      <p:ext uri="{BB962C8B-B14F-4D97-AF65-F5344CB8AC3E}">
        <p14:creationId xmlns:p14="http://schemas.microsoft.com/office/powerpoint/2010/main" val="12237215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BDA7CC57-68EC-257C-3E21-4E2677C74F3F}"/>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xmlns="" id="{3F7D014B-DA3D-0928-B7CD-CC980B3A4236}"/>
              </a:ext>
            </a:extLst>
          </p:cNvPr>
          <p:cNvSpPr>
            <a:spLocks noGrp="1"/>
          </p:cNvSpPr>
          <p:nvPr>
            <p:ph type="title"/>
          </p:nvPr>
        </p:nvSpPr>
        <p:spPr>
          <a:xfrm>
            <a:off x="159800" y="209210"/>
            <a:ext cx="9018429" cy="463747"/>
          </a:xfrm>
          <a:solidFill>
            <a:schemeClr val="accent6"/>
          </a:solidFill>
        </p:spPr>
        <p:txBody>
          <a:bodyPr>
            <a:noAutofit/>
          </a:bodyPr>
          <a:lstStyle/>
          <a:p>
            <a:r>
              <a:rPr lang="en-US" sz="2400" cap="all" dirty="0" err="1">
                <a:ln w="5000" cmpd="sng">
                  <a:solidFill>
                    <a:srgbClr val="FFFFFF">
                      <a:tint val="80000"/>
                      <a:shade val="99000"/>
                      <a:satMod val="500000"/>
                    </a:srgbClr>
                  </a:solidFill>
                  <a:prstDash val="solid"/>
                </a:ln>
                <a:solidFill>
                  <a:schemeClr val="tx1"/>
                </a:solidFill>
                <a:latin typeface="Ebrima" panose="02000000000000000000" pitchFamily="2" charset="0"/>
                <a:ea typeface="Ebrima" panose="02000000000000000000" pitchFamily="2" charset="0"/>
                <a:cs typeface="Ebrima" panose="02000000000000000000" pitchFamily="2" charset="0"/>
              </a:rPr>
              <a:t>asdf</a:t>
            </a:r>
            <a:endParaRPr lang="en-US" sz="2400" u="sng" dirty="0">
              <a:solidFill>
                <a:schemeClr val="tx1"/>
              </a:solidFill>
              <a:latin typeface="Ebrima" panose="02000000000000000000" pitchFamily="2" charset="0"/>
              <a:ea typeface="Ebrima" panose="02000000000000000000" pitchFamily="2" charset="0"/>
              <a:cs typeface="Ebrima" panose="02000000000000000000" pitchFamily="2" charset="0"/>
            </a:endParaRPr>
          </a:p>
        </p:txBody>
      </p:sp>
      <p:pic>
        <p:nvPicPr>
          <p:cNvPr id="4" name="Picture 3" descr="A map of a city&#10;&#10;Description automatically generated">
            <a:extLst>
              <a:ext uri="{FF2B5EF4-FFF2-40B4-BE49-F238E27FC236}">
                <a16:creationId xmlns:a16="http://schemas.microsoft.com/office/drawing/2014/main" xmlns="" id="{0A8A5B24-FE43-3D47-D56E-F319887392D7}"/>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892636" y="0"/>
            <a:ext cx="5299364" cy="6858000"/>
          </a:xfrm>
          <a:prstGeom prst="rect">
            <a:avLst/>
          </a:prstGeom>
        </p:spPr>
      </p:pic>
      <p:sp>
        <p:nvSpPr>
          <p:cNvPr id="7" name="TextBox 6">
            <a:extLst>
              <a:ext uri="{FF2B5EF4-FFF2-40B4-BE49-F238E27FC236}">
                <a16:creationId xmlns:a16="http://schemas.microsoft.com/office/drawing/2014/main" xmlns="" id="{5CE381DE-057B-5EAB-52CE-1A66949FDC0F}"/>
              </a:ext>
            </a:extLst>
          </p:cNvPr>
          <p:cNvSpPr txBox="1"/>
          <p:nvPr/>
        </p:nvSpPr>
        <p:spPr>
          <a:xfrm>
            <a:off x="398318" y="2291729"/>
            <a:ext cx="5697682" cy="1384995"/>
          </a:xfrm>
          <a:prstGeom prst="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path path="circle">
              <a:fillToRect l="100000" t="100000"/>
            </a:path>
            <a:tileRect r="-100000" b="-100000"/>
          </a:gradFill>
        </p:spPr>
        <p:txBody>
          <a:bodyPr wrap="square">
            <a:spAutoFit/>
          </a:bodyPr>
          <a:lstStyle>
            <a:defPPr>
              <a:defRPr lang="en-US"/>
            </a:defPPr>
            <a:lvl1pPr>
              <a:defRPr sz="2800" b="1" u="sng">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r>
              <a:rPr lang="en-US" dirty="0"/>
              <a:t>Map 6</a:t>
            </a:r>
          </a:p>
          <a:p>
            <a:pPr marL="285750" indent="-285750">
              <a:buFont typeface="Arial" panose="020B0604020202020204" pitchFamily="34" charset="0"/>
              <a:buChar char="•"/>
            </a:pPr>
            <a:r>
              <a:rPr lang="en-US" b="0" u="none" dirty="0"/>
              <a:t>Excluding Borders Residential</a:t>
            </a:r>
          </a:p>
          <a:p>
            <a:pPr marL="285750" indent="-285750">
              <a:buFont typeface="Arial" panose="020B0604020202020204" pitchFamily="34" charset="0"/>
              <a:buChar char="•"/>
            </a:pPr>
            <a:r>
              <a:rPr lang="en-US" b="0" u="none" dirty="0"/>
              <a:t>1 properties remain</a:t>
            </a:r>
          </a:p>
        </p:txBody>
      </p:sp>
    </p:spTree>
    <p:extLst>
      <p:ext uri="{BB962C8B-B14F-4D97-AF65-F5344CB8AC3E}">
        <p14:creationId xmlns:p14="http://schemas.microsoft.com/office/powerpoint/2010/main" val="12733462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6D19EA3-61EA-E1FC-8E41-C04BDBEA8A1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xmlns="" id="{9937E3A3-D17D-DE60-72F5-FA9CA1559E9D}"/>
              </a:ext>
            </a:extLst>
          </p:cNvPr>
          <p:cNvPicPr>
            <a:picLocks noChangeAspect="1"/>
          </p:cNvPicPr>
          <p:nvPr/>
        </p:nvPicPr>
        <p:blipFill>
          <a:blip r:embed="rId3"/>
          <a:stretch>
            <a:fillRect/>
          </a:stretch>
        </p:blipFill>
        <p:spPr>
          <a:xfrm>
            <a:off x="1324667" y="0"/>
            <a:ext cx="9542665" cy="6858000"/>
          </a:xfrm>
          <a:prstGeom prst="rect">
            <a:avLst/>
          </a:prstGeom>
        </p:spPr>
      </p:pic>
      <p:sp>
        <p:nvSpPr>
          <p:cNvPr id="3" name="Rectangle 2">
            <a:extLst>
              <a:ext uri="{FF2B5EF4-FFF2-40B4-BE49-F238E27FC236}">
                <a16:creationId xmlns:a16="http://schemas.microsoft.com/office/drawing/2014/main" xmlns="" id="{A4B215FC-19E2-0A70-D5C4-100A108157DA}"/>
              </a:ext>
            </a:extLst>
          </p:cNvPr>
          <p:cNvSpPr/>
          <p:nvPr/>
        </p:nvSpPr>
        <p:spPr>
          <a:xfrm>
            <a:off x="2420711" y="5968093"/>
            <a:ext cx="1045028" cy="240846"/>
          </a:xfrm>
          <a:prstGeom prst="rect">
            <a:avLst/>
          </a:prstGeom>
          <a:solidFill>
            <a:schemeClr val="bg2">
              <a:lumMod val="20000"/>
              <a:lumOff val="80000"/>
            </a:schemeClr>
          </a:solidFill>
          <a:ln>
            <a:solidFill>
              <a:schemeClr val="bg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3</a:t>
            </a:r>
          </a:p>
        </p:txBody>
      </p:sp>
      <p:sp>
        <p:nvSpPr>
          <p:cNvPr id="5" name="Rectangle 4">
            <a:extLst>
              <a:ext uri="{FF2B5EF4-FFF2-40B4-BE49-F238E27FC236}">
                <a16:creationId xmlns:a16="http://schemas.microsoft.com/office/drawing/2014/main" xmlns="" id="{6E7C3DED-2521-6D06-8BA1-5F65AA1A521E}"/>
              </a:ext>
            </a:extLst>
          </p:cNvPr>
          <p:cNvSpPr/>
          <p:nvPr/>
        </p:nvSpPr>
        <p:spPr>
          <a:xfrm rot="18935347">
            <a:off x="4925337" y="3145399"/>
            <a:ext cx="335907" cy="474717"/>
          </a:xfrm>
          <a:prstGeom prst="rect">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2</a:t>
            </a:r>
          </a:p>
        </p:txBody>
      </p:sp>
      <p:sp>
        <p:nvSpPr>
          <p:cNvPr id="6" name="Rectangle 5">
            <a:extLst>
              <a:ext uri="{FF2B5EF4-FFF2-40B4-BE49-F238E27FC236}">
                <a16:creationId xmlns:a16="http://schemas.microsoft.com/office/drawing/2014/main" xmlns="" id="{3DDC91EE-B8EB-A678-CC89-713CE6DF0FD2}"/>
              </a:ext>
            </a:extLst>
          </p:cNvPr>
          <p:cNvSpPr/>
          <p:nvPr/>
        </p:nvSpPr>
        <p:spPr>
          <a:xfrm>
            <a:off x="8782050" y="1077686"/>
            <a:ext cx="378280" cy="523875"/>
          </a:xfrm>
          <a:prstGeom prst="rect">
            <a:avLst/>
          </a:prstGeom>
          <a:solidFill>
            <a:schemeClr val="accent5">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1</a:t>
            </a:r>
          </a:p>
        </p:txBody>
      </p:sp>
      <p:sp>
        <p:nvSpPr>
          <p:cNvPr id="8" name="Rectangle 7">
            <a:extLst>
              <a:ext uri="{FF2B5EF4-FFF2-40B4-BE49-F238E27FC236}">
                <a16:creationId xmlns:a16="http://schemas.microsoft.com/office/drawing/2014/main" xmlns="" id="{A290AFE2-609A-87B2-FE35-822C982C02A4}"/>
              </a:ext>
            </a:extLst>
          </p:cNvPr>
          <p:cNvSpPr/>
          <p:nvPr/>
        </p:nvSpPr>
        <p:spPr>
          <a:xfrm>
            <a:off x="1589314" y="265339"/>
            <a:ext cx="2321380" cy="1175658"/>
          </a:xfrm>
          <a:prstGeom prst="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1 – Knoblock/Airport</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2 – Airport at Sanborn</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3 – Lakeview/Western</a:t>
            </a:r>
          </a:p>
        </p:txBody>
      </p:sp>
    </p:spTree>
    <p:extLst>
      <p:ext uri="{BB962C8B-B14F-4D97-AF65-F5344CB8AC3E}">
        <p14:creationId xmlns:p14="http://schemas.microsoft.com/office/powerpoint/2010/main" val="3864528534"/>
      </p:ext>
    </p:extLst>
  </p:cSld>
  <p:clrMapOvr>
    <a:masterClrMapping/>
  </p:clrMapOvr>
</p:sld>
</file>

<file path=ppt/theme/theme1.xml><?xml version="1.0" encoding="utf-8"?>
<a:theme xmlns:a="http://schemas.openxmlformats.org/drawingml/2006/main" name="City of Stillwater - Staff PPT Template">
  <a:themeElements>
    <a:clrScheme name="City of Stillwater – Colors">
      <a:dk1>
        <a:srgbClr val="14315C"/>
      </a:dk1>
      <a:lt1>
        <a:srgbClr val="FFFFFF"/>
      </a:lt1>
      <a:dk2>
        <a:srgbClr val="14315C"/>
      </a:dk2>
      <a:lt2>
        <a:srgbClr val="E3A716"/>
      </a:lt2>
      <a:accent1>
        <a:srgbClr val="FFFFFF"/>
      </a:accent1>
      <a:accent2>
        <a:srgbClr val="14315C"/>
      </a:accent2>
      <a:accent3>
        <a:srgbClr val="6B625A"/>
      </a:accent3>
      <a:accent4>
        <a:srgbClr val="667775"/>
      </a:accent4>
      <a:accent5>
        <a:srgbClr val="E3A716"/>
      </a:accent5>
      <a:accent6>
        <a:srgbClr val="C95513"/>
      </a:accent6>
      <a:hlink>
        <a:srgbClr val="000000"/>
      </a:hlink>
      <a:folHlink>
        <a:srgbClr val="000000"/>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7542</TotalTime>
  <Words>1857</Words>
  <Application>Microsoft Office PowerPoint</Application>
  <PresentationFormat>Widescreen</PresentationFormat>
  <Paragraphs>145</Paragraphs>
  <Slides>12</Slides>
  <Notes>12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Aptos</vt:lpstr>
      <vt:lpstr>Arial</vt:lpstr>
      <vt:lpstr>Arial Narrow</vt:lpstr>
      <vt:lpstr>Calibri</vt:lpstr>
      <vt:lpstr>Ebrima</vt:lpstr>
      <vt:lpstr>Georgia</vt:lpstr>
      <vt:lpstr>Times New Roman</vt:lpstr>
      <vt:lpstr>Wingdings 2</vt:lpstr>
      <vt:lpstr>City of Stillwater - Staff PPT Template</vt:lpstr>
      <vt:lpstr>PowerPoint Presentation</vt:lpstr>
      <vt:lpstr>PowerPoint Presentation</vt:lpstr>
      <vt:lpstr>asdf</vt:lpstr>
      <vt:lpstr>asdf</vt:lpstr>
      <vt:lpstr>asdf</vt:lpstr>
      <vt:lpstr>asdf</vt:lpstr>
      <vt:lpstr>asdf</vt:lpstr>
      <vt:lpstr>asdf</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Jasmine  Sievert</dc:creator>
  <cp:lastModifiedBy>Billy Fultz</cp:lastModifiedBy>
  <cp:revision>201</cp:revision>
  <cp:lastPrinted>2024-03-04T23:06:02Z</cp:lastPrinted>
  <dcterms:created xsi:type="dcterms:W3CDTF">2017-07-19T21:11:38Z</dcterms:created>
  <dcterms:modified xsi:type="dcterms:W3CDTF">2024-03-05T22:17:51Z</dcterms:modified>
</cp:coreProperties>
</file>